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21"/>
  </p:notesMasterIdLst>
  <p:sldIdLst>
    <p:sldId id="274" r:id="rId2"/>
    <p:sldId id="276" r:id="rId3"/>
    <p:sldId id="277" r:id="rId4"/>
    <p:sldId id="273" r:id="rId5"/>
    <p:sldId id="256" r:id="rId6"/>
    <p:sldId id="257" r:id="rId7"/>
    <p:sldId id="258" r:id="rId8"/>
    <p:sldId id="260" r:id="rId9"/>
    <p:sldId id="261" r:id="rId10"/>
    <p:sldId id="263" r:id="rId11"/>
    <p:sldId id="264" r:id="rId12"/>
    <p:sldId id="265" r:id="rId13"/>
    <p:sldId id="266" r:id="rId14"/>
    <p:sldId id="267" r:id="rId15"/>
    <p:sldId id="268" r:id="rId16"/>
    <p:sldId id="269" r:id="rId17"/>
    <p:sldId id="271" r:id="rId18"/>
    <p:sldId id="272" r:id="rId19"/>
    <p:sldId id="275"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8" d="100"/>
          <a:sy n="98" d="100"/>
        </p:scale>
        <p:origin x="-54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2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D51E6F-89C0-457D-82B7-08910A846DE9}" type="doc">
      <dgm:prSet loTypeId="urn:microsoft.com/office/officeart/2005/8/layout/process4" loCatId="list" qsTypeId="urn:microsoft.com/office/officeart/2005/8/quickstyle/3d7" qsCatId="3D" csTypeId="urn:microsoft.com/office/officeart/2005/8/colors/accent1_2" csCatId="accent1" phldr="1"/>
      <dgm:spPr/>
      <dgm:t>
        <a:bodyPr/>
        <a:lstStyle/>
        <a:p>
          <a:endParaRPr lang="en-US"/>
        </a:p>
      </dgm:t>
    </dgm:pt>
    <dgm:pt modelId="{788E6594-A779-401A-8B39-D6D92205F6C5}">
      <dgm:prSet phldrT="[Text]"/>
      <dgm:spPr/>
      <dgm:t>
        <a:bodyPr/>
        <a:lstStyle/>
        <a:p>
          <a:r>
            <a:rPr lang="en-US" b="1" dirty="0" smtClean="0"/>
            <a:t>FULL TIME/PART TIME NURSING CARE</a:t>
          </a:r>
          <a:endParaRPr lang="en-US" b="1" dirty="0"/>
        </a:p>
      </dgm:t>
    </dgm:pt>
    <dgm:pt modelId="{497433E7-5CC1-4FA7-B085-0D1E88C1694C}" type="parTrans" cxnId="{EC35BBD0-97FF-41CB-858C-CAE3BA538B3A}">
      <dgm:prSet/>
      <dgm:spPr/>
      <dgm:t>
        <a:bodyPr/>
        <a:lstStyle/>
        <a:p>
          <a:endParaRPr lang="en-US"/>
        </a:p>
      </dgm:t>
    </dgm:pt>
    <dgm:pt modelId="{B55B3AB9-F77E-4453-9ADE-636F039F2577}" type="sibTrans" cxnId="{EC35BBD0-97FF-41CB-858C-CAE3BA538B3A}">
      <dgm:prSet/>
      <dgm:spPr/>
      <dgm:t>
        <a:bodyPr/>
        <a:lstStyle/>
        <a:p>
          <a:endParaRPr lang="en-US"/>
        </a:p>
      </dgm:t>
    </dgm:pt>
    <dgm:pt modelId="{D11637D0-4841-45EB-A3C8-D2721F46CD16}">
      <dgm:prSet phldrT="[Text]"/>
      <dgm:spPr/>
      <dgm:t>
        <a:bodyPr/>
        <a:lstStyle/>
        <a:p>
          <a:r>
            <a:rPr lang="en-US" b="1" dirty="0" smtClean="0"/>
            <a:t>FOR NOW WE ARE AVAILABLE EVERY WHERE IN ODISHA</a:t>
          </a:r>
          <a:endParaRPr lang="en-US" b="1" dirty="0"/>
        </a:p>
      </dgm:t>
    </dgm:pt>
    <dgm:pt modelId="{B9511E69-80DA-4E43-9A53-53096AE19C07}" type="parTrans" cxnId="{D6D00BF5-0E90-4FDA-A51A-7292D5BB82DA}">
      <dgm:prSet/>
      <dgm:spPr/>
      <dgm:t>
        <a:bodyPr/>
        <a:lstStyle/>
        <a:p>
          <a:endParaRPr lang="en-US"/>
        </a:p>
      </dgm:t>
    </dgm:pt>
    <dgm:pt modelId="{CD8781D2-03AB-4C0F-83C8-A1D05C318D71}" type="sibTrans" cxnId="{D6D00BF5-0E90-4FDA-A51A-7292D5BB82DA}">
      <dgm:prSet/>
      <dgm:spPr/>
      <dgm:t>
        <a:bodyPr/>
        <a:lstStyle/>
        <a:p>
          <a:endParaRPr lang="en-US"/>
        </a:p>
      </dgm:t>
    </dgm:pt>
    <dgm:pt modelId="{B0CB5F44-CE09-4DA0-A974-A3B5B1C35BE2}">
      <dgm:prSet phldrT="[Text]"/>
      <dgm:spPr/>
      <dgm:t>
        <a:bodyPr/>
        <a:lstStyle/>
        <a:p>
          <a:r>
            <a:rPr lang="en-US" b="1" dirty="0" smtClean="0"/>
            <a:t>HOME NURSE FOR PATIENT CARE, </a:t>
          </a:r>
        </a:p>
        <a:p>
          <a:r>
            <a:rPr lang="en-US" b="1" dirty="0" smtClean="0"/>
            <a:t>CRITICAL CARE, OLD AGE CARE, BABY CARE ETC</a:t>
          </a:r>
          <a:endParaRPr lang="en-US" b="1" dirty="0"/>
        </a:p>
      </dgm:t>
    </dgm:pt>
    <dgm:pt modelId="{8359D2BF-C44B-490B-AC3E-F04D405DABE1}" type="parTrans" cxnId="{04E4BAEB-24A9-4070-8B76-58ECBBC4A012}">
      <dgm:prSet/>
      <dgm:spPr/>
      <dgm:t>
        <a:bodyPr/>
        <a:lstStyle/>
        <a:p>
          <a:endParaRPr lang="en-US"/>
        </a:p>
      </dgm:t>
    </dgm:pt>
    <dgm:pt modelId="{AD5AE57E-1674-49FA-9A66-74FBBC8893F9}" type="sibTrans" cxnId="{04E4BAEB-24A9-4070-8B76-58ECBBC4A012}">
      <dgm:prSet/>
      <dgm:spPr/>
      <dgm:t>
        <a:bodyPr/>
        <a:lstStyle/>
        <a:p>
          <a:endParaRPr lang="en-US"/>
        </a:p>
      </dgm:t>
    </dgm:pt>
    <dgm:pt modelId="{6FDA8BBC-26A6-4EA4-B1DD-9D5FBD62443F}" type="pres">
      <dgm:prSet presAssocID="{F0D51E6F-89C0-457D-82B7-08910A846DE9}" presName="Name0" presStyleCnt="0">
        <dgm:presLayoutVars>
          <dgm:dir/>
          <dgm:animLvl val="lvl"/>
          <dgm:resizeHandles val="exact"/>
        </dgm:presLayoutVars>
      </dgm:prSet>
      <dgm:spPr/>
    </dgm:pt>
    <dgm:pt modelId="{6467B366-B2E2-427B-BF63-1EF614F3472F}" type="pres">
      <dgm:prSet presAssocID="{B0CB5F44-CE09-4DA0-A974-A3B5B1C35BE2}" presName="boxAndChildren" presStyleCnt="0"/>
      <dgm:spPr/>
    </dgm:pt>
    <dgm:pt modelId="{8B288D46-1EFE-4ACC-8380-7FB20A286E3B}" type="pres">
      <dgm:prSet presAssocID="{B0CB5F44-CE09-4DA0-A974-A3B5B1C35BE2}" presName="parentTextBox" presStyleLbl="node1" presStyleIdx="0" presStyleCnt="3"/>
      <dgm:spPr/>
    </dgm:pt>
    <dgm:pt modelId="{8B8CCF13-5F91-4B0B-A929-4AB66A74DA29}" type="pres">
      <dgm:prSet presAssocID="{CD8781D2-03AB-4C0F-83C8-A1D05C318D71}" presName="sp" presStyleCnt="0"/>
      <dgm:spPr/>
    </dgm:pt>
    <dgm:pt modelId="{A9021160-2843-485C-9C89-937CDB927FF5}" type="pres">
      <dgm:prSet presAssocID="{D11637D0-4841-45EB-A3C8-D2721F46CD16}" presName="arrowAndChildren" presStyleCnt="0"/>
      <dgm:spPr/>
    </dgm:pt>
    <dgm:pt modelId="{A3CA5F4E-1C12-49BD-8769-56E79A9882A8}" type="pres">
      <dgm:prSet presAssocID="{D11637D0-4841-45EB-A3C8-D2721F46CD16}" presName="parentTextArrow" presStyleLbl="node1" presStyleIdx="1" presStyleCnt="3"/>
      <dgm:spPr/>
    </dgm:pt>
    <dgm:pt modelId="{E728F1DC-A1A4-480C-88F8-9B68A74EE4F6}" type="pres">
      <dgm:prSet presAssocID="{B55B3AB9-F77E-4453-9ADE-636F039F2577}" presName="sp" presStyleCnt="0"/>
      <dgm:spPr/>
    </dgm:pt>
    <dgm:pt modelId="{DE6E9060-5136-4BD4-BF23-3EC97906C6C1}" type="pres">
      <dgm:prSet presAssocID="{788E6594-A779-401A-8B39-D6D92205F6C5}" presName="arrowAndChildren" presStyleCnt="0"/>
      <dgm:spPr/>
    </dgm:pt>
    <dgm:pt modelId="{504F85DC-71B0-4B87-B923-D2F1C4071F10}" type="pres">
      <dgm:prSet presAssocID="{788E6594-A779-401A-8B39-D6D92205F6C5}" presName="parentTextArrow" presStyleLbl="node1" presStyleIdx="2" presStyleCnt="3"/>
      <dgm:spPr/>
    </dgm:pt>
  </dgm:ptLst>
  <dgm:cxnLst>
    <dgm:cxn modelId="{EC35BBD0-97FF-41CB-858C-CAE3BA538B3A}" srcId="{F0D51E6F-89C0-457D-82B7-08910A846DE9}" destId="{788E6594-A779-401A-8B39-D6D92205F6C5}" srcOrd="0" destOrd="0" parTransId="{497433E7-5CC1-4FA7-B085-0D1E88C1694C}" sibTransId="{B55B3AB9-F77E-4453-9ADE-636F039F2577}"/>
    <dgm:cxn modelId="{04E4BAEB-24A9-4070-8B76-58ECBBC4A012}" srcId="{F0D51E6F-89C0-457D-82B7-08910A846DE9}" destId="{B0CB5F44-CE09-4DA0-A974-A3B5B1C35BE2}" srcOrd="2" destOrd="0" parTransId="{8359D2BF-C44B-490B-AC3E-F04D405DABE1}" sibTransId="{AD5AE57E-1674-49FA-9A66-74FBBC8893F9}"/>
    <dgm:cxn modelId="{9D8D09B3-8147-460E-8A56-8E503909DE61}" type="presOf" srcId="{B0CB5F44-CE09-4DA0-A974-A3B5B1C35BE2}" destId="{8B288D46-1EFE-4ACC-8380-7FB20A286E3B}" srcOrd="0" destOrd="0" presId="urn:microsoft.com/office/officeart/2005/8/layout/process4"/>
    <dgm:cxn modelId="{D020F3D1-7F4D-4C9B-B453-24BB1B636844}" type="presOf" srcId="{F0D51E6F-89C0-457D-82B7-08910A846DE9}" destId="{6FDA8BBC-26A6-4EA4-B1DD-9D5FBD62443F}" srcOrd="0" destOrd="0" presId="urn:microsoft.com/office/officeart/2005/8/layout/process4"/>
    <dgm:cxn modelId="{82452B1F-6770-4506-B463-6AD232C48D87}" type="presOf" srcId="{788E6594-A779-401A-8B39-D6D92205F6C5}" destId="{504F85DC-71B0-4B87-B923-D2F1C4071F10}" srcOrd="0" destOrd="0" presId="urn:microsoft.com/office/officeart/2005/8/layout/process4"/>
    <dgm:cxn modelId="{D6D00BF5-0E90-4FDA-A51A-7292D5BB82DA}" srcId="{F0D51E6F-89C0-457D-82B7-08910A846DE9}" destId="{D11637D0-4841-45EB-A3C8-D2721F46CD16}" srcOrd="1" destOrd="0" parTransId="{B9511E69-80DA-4E43-9A53-53096AE19C07}" sibTransId="{CD8781D2-03AB-4C0F-83C8-A1D05C318D71}"/>
    <dgm:cxn modelId="{4CC12AC8-11EE-47A4-8077-686BC45A352E}" type="presOf" srcId="{D11637D0-4841-45EB-A3C8-D2721F46CD16}" destId="{A3CA5F4E-1C12-49BD-8769-56E79A9882A8}" srcOrd="0" destOrd="0" presId="urn:microsoft.com/office/officeart/2005/8/layout/process4"/>
    <dgm:cxn modelId="{1EEF0CAD-5E9B-4EBF-8769-91107859E8A6}" type="presParOf" srcId="{6FDA8BBC-26A6-4EA4-B1DD-9D5FBD62443F}" destId="{6467B366-B2E2-427B-BF63-1EF614F3472F}" srcOrd="0" destOrd="0" presId="urn:microsoft.com/office/officeart/2005/8/layout/process4"/>
    <dgm:cxn modelId="{47F37A72-CBF7-4799-9EAA-D739567C9D71}" type="presParOf" srcId="{6467B366-B2E2-427B-BF63-1EF614F3472F}" destId="{8B288D46-1EFE-4ACC-8380-7FB20A286E3B}" srcOrd="0" destOrd="0" presId="urn:microsoft.com/office/officeart/2005/8/layout/process4"/>
    <dgm:cxn modelId="{6094D0E0-1BAA-47C9-BA73-89354F595DB2}" type="presParOf" srcId="{6FDA8BBC-26A6-4EA4-B1DD-9D5FBD62443F}" destId="{8B8CCF13-5F91-4B0B-A929-4AB66A74DA29}" srcOrd="1" destOrd="0" presId="urn:microsoft.com/office/officeart/2005/8/layout/process4"/>
    <dgm:cxn modelId="{CE27CD63-CB79-4FEE-8752-BDF1FD5C30BF}" type="presParOf" srcId="{6FDA8BBC-26A6-4EA4-B1DD-9D5FBD62443F}" destId="{A9021160-2843-485C-9C89-937CDB927FF5}" srcOrd="2" destOrd="0" presId="urn:microsoft.com/office/officeart/2005/8/layout/process4"/>
    <dgm:cxn modelId="{38418147-C1CE-466F-97CA-2B0E570E18CF}" type="presParOf" srcId="{A9021160-2843-485C-9C89-937CDB927FF5}" destId="{A3CA5F4E-1C12-49BD-8769-56E79A9882A8}" srcOrd="0" destOrd="0" presId="urn:microsoft.com/office/officeart/2005/8/layout/process4"/>
    <dgm:cxn modelId="{C38D5A12-B1C8-453D-929A-0B9C7A84C37A}" type="presParOf" srcId="{6FDA8BBC-26A6-4EA4-B1DD-9D5FBD62443F}" destId="{E728F1DC-A1A4-480C-88F8-9B68A74EE4F6}" srcOrd="3" destOrd="0" presId="urn:microsoft.com/office/officeart/2005/8/layout/process4"/>
    <dgm:cxn modelId="{B27E2EFA-8794-4611-B2CD-6B6E766AE64D}" type="presParOf" srcId="{6FDA8BBC-26A6-4EA4-B1DD-9D5FBD62443F}" destId="{DE6E9060-5136-4BD4-BF23-3EC97906C6C1}" srcOrd="4" destOrd="0" presId="urn:microsoft.com/office/officeart/2005/8/layout/process4"/>
    <dgm:cxn modelId="{D2AED04B-5F73-4414-8753-7760F39093D1}" type="presParOf" srcId="{DE6E9060-5136-4BD4-BF23-3EC97906C6C1}" destId="{504F85DC-71B0-4B87-B923-D2F1C4071F10}" srcOrd="0" destOrd="0" presId="urn:microsoft.com/office/officeart/2005/8/layout/process4"/>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A4271A-0DB3-47A0-ADB4-E7BDBA7904EE}" type="doc">
      <dgm:prSet loTypeId="urn:microsoft.com/office/officeart/2005/8/layout/vProcess5" loCatId="process" qsTypeId="urn:microsoft.com/office/officeart/2005/8/quickstyle/3d1" qsCatId="3D" csTypeId="urn:microsoft.com/office/officeart/2005/8/colors/accent1_2" csCatId="accent1" phldr="1"/>
      <dgm:spPr/>
      <dgm:t>
        <a:bodyPr/>
        <a:lstStyle/>
        <a:p>
          <a:endParaRPr lang="en-US"/>
        </a:p>
      </dgm:t>
    </dgm:pt>
    <dgm:pt modelId="{4BEEE0BB-32F3-460B-B74B-8DF944005A84}">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pPr rtl="0"/>
          <a:r>
            <a:rPr lang="en-US"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For More Details Kindly Contact</a:t>
          </a:r>
          <a:endParaRPr lang="en-U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41104C1E-A57C-421C-B853-ABDCBCF3DF8A}" type="parTrans" cxnId="{7C5A2BF6-C47B-4DA5-9F76-27257429E034}">
      <dgm:prSet/>
      <dgm:spPr/>
      <dgm:t>
        <a:bodyPr/>
        <a:lstStyle/>
        <a:p>
          <a:endParaRPr lang="en-US"/>
        </a:p>
      </dgm:t>
    </dgm:pt>
    <dgm:pt modelId="{B42083E3-A7DD-4A54-8AF8-584EE0210FC4}" type="sibTrans" cxnId="{7C5A2BF6-C47B-4DA5-9F76-27257429E034}">
      <dgm:prSet/>
      <dgm:spPr/>
      <dgm:t>
        <a:bodyPr/>
        <a:lstStyle/>
        <a:p>
          <a:endParaRPr lang="en-US"/>
        </a:p>
      </dgm:t>
    </dgm:pt>
    <dgm:pt modelId="{5BD8D15C-D735-441C-9222-110E20644AF2}">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pPr rtl="0"/>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Learners Path</a:t>
          </a:r>
          <a:endParaRPr 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59FA74F7-E0C9-49A8-A927-462EFACEA070}" type="parTrans" cxnId="{8B5D3F04-C6DD-44BF-AB09-609E0C4E410E}">
      <dgm:prSet/>
      <dgm:spPr/>
      <dgm:t>
        <a:bodyPr/>
        <a:lstStyle/>
        <a:p>
          <a:endParaRPr lang="en-US"/>
        </a:p>
      </dgm:t>
    </dgm:pt>
    <dgm:pt modelId="{D193A6EC-3CB2-491B-A878-D006A4187955}" type="sibTrans" cxnId="{8B5D3F04-C6DD-44BF-AB09-609E0C4E410E}">
      <dgm:prSet/>
      <dgm:spPr/>
      <dgm:t>
        <a:bodyPr/>
        <a:lstStyle/>
        <a:p>
          <a:endParaRPr lang="en-US"/>
        </a:p>
      </dgm:t>
    </dgm:pt>
    <dgm:pt modelId="{7E2958A3-A295-47BF-88F7-AE2B986943BC}">
      <dgm:prSet custT="1"/>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pPr rtl="0"/>
          <a:r>
            <a:rPr lang="en-US" sz="1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Plot No-40, L R2, </a:t>
          </a:r>
          <a:r>
            <a:rPr lang="en-US" sz="1000"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Jagmohan</a:t>
          </a:r>
          <a:r>
            <a:rPr lang="en-US" sz="1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Nagar</a:t>
          </a:r>
          <a:endParaRPr lang="en-US" sz="1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B6E3528-BB62-44CF-AC57-6ABAC71416D4}" type="parTrans" cxnId="{5C9A72C9-13E9-4DF6-9618-4A6BEA8394FB}">
      <dgm:prSet/>
      <dgm:spPr/>
      <dgm:t>
        <a:bodyPr/>
        <a:lstStyle/>
        <a:p>
          <a:endParaRPr lang="en-US"/>
        </a:p>
      </dgm:t>
    </dgm:pt>
    <dgm:pt modelId="{EE374CFB-88EA-4123-8E98-FE0B994830F8}" type="sibTrans" cxnId="{5C9A72C9-13E9-4DF6-9618-4A6BEA8394FB}">
      <dgm:prSet/>
      <dgm:spPr/>
      <dgm:t>
        <a:bodyPr/>
        <a:lstStyle/>
        <a:p>
          <a:endParaRPr lang="en-US"/>
        </a:p>
      </dgm:t>
    </dgm:pt>
    <dgm:pt modelId="{EC049FB4-8045-4523-8C45-03D3742ACAE0}">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pPr rtl="0"/>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Near ITER College, </a:t>
          </a:r>
          <a:r>
            <a:rPr lang="en-US"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Khandagiri</a:t>
          </a:r>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A94B6FC-A073-41BA-A887-ABBB3C1BFEE5}" type="parTrans" cxnId="{1004D661-809F-471F-AD6A-A00EAB9411B2}">
      <dgm:prSet/>
      <dgm:spPr/>
      <dgm:t>
        <a:bodyPr/>
        <a:lstStyle/>
        <a:p>
          <a:endParaRPr lang="en-US"/>
        </a:p>
      </dgm:t>
    </dgm:pt>
    <dgm:pt modelId="{272A1E62-D113-45E7-8248-1976CA90419D}" type="sibTrans" cxnId="{1004D661-809F-471F-AD6A-A00EAB9411B2}">
      <dgm:prSet/>
      <dgm:spPr/>
      <dgm:t>
        <a:bodyPr/>
        <a:lstStyle/>
        <a:p>
          <a:endParaRPr lang="en-US"/>
        </a:p>
      </dgm:t>
    </dgm:pt>
    <dgm:pt modelId="{C559CFF9-37ED-4A6D-9F4F-FEAB8558BAF0}">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pPr rtl="0"/>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BBSR-751030</a:t>
          </a:r>
          <a:endParaRPr 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3B1912D0-EF3C-4312-91E3-CFF975489C4B}" type="parTrans" cxnId="{94F95FB7-4D8B-44CA-94A6-D11C61D72DF7}">
      <dgm:prSet/>
      <dgm:spPr/>
      <dgm:t>
        <a:bodyPr/>
        <a:lstStyle/>
        <a:p>
          <a:endParaRPr lang="en-US"/>
        </a:p>
      </dgm:t>
    </dgm:pt>
    <dgm:pt modelId="{3E6EBC15-494C-43A4-8135-294A44FFC4D0}" type="sibTrans" cxnId="{94F95FB7-4D8B-44CA-94A6-D11C61D72DF7}">
      <dgm:prSet/>
      <dgm:spPr/>
      <dgm:t>
        <a:bodyPr/>
        <a:lstStyle/>
        <a:p>
          <a:endParaRPr lang="en-US"/>
        </a:p>
      </dgm:t>
    </dgm:pt>
    <dgm:pt modelId="{E622FFF8-C208-4E6B-AB82-856E185A09FD}">
      <dgm:prSet/>
      <dgm:spPr/>
      <dgm:t>
        <a:bodyPr/>
        <a:lstStyle/>
        <a:p>
          <a:pPr rtl="0"/>
          <a:endParaRPr lang="en-US" dirty="0"/>
        </a:p>
      </dgm:t>
    </dgm:pt>
    <dgm:pt modelId="{C1902274-37C1-4EEF-A651-035F268DDAFC}" type="parTrans" cxnId="{44C794D1-6185-4F97-8178-2B30D144CF4A}">
      <dgm:prSet/>
      <dgm:spPr/>
      <dgm:t>
        <a:bodyPr/>
        <a:lstStyle/>
        <a:p>
          <a:endParaRPr lang="en-US"/>
        </a:p>
      </dgm:t>
    </dgm:pt>
    <dgm:pt modelId="{A8BF03D8-4E2F-480E-AE56-27768AB074E8}" type="sibTrans" cxnId="{44C794D1-6185-4F97-8178-2B30D144CF4A}">
      <dgm:prSet/>
      <dgm:spPr/>
      <dgm:t>
        <a:bodyPr/>
        <a:lstStyle/>
        <a:p>
          <a:endParaRPr lang="en-US"/>
        </a:p>
      </dgm:t>
    </dgm:pt>
    <dgm:pt modelId="{83B17F14-250F-4115-B5A2-D65B77234340}" type="pres">
      <dgm:prSet presAssocID="{B4A4271A-0DB3-47A0-ADB4-E7BDBA7904EE}" presName="outerComposite" presStyleCnt="0">
        <dgm:presLayoutVars>
          <dgm:chMax val="5"/>
          <dgm:dir/>
          <dgm:resizeHandles val="exact"/>
        </dgm:presLayoutVars>
      </dgm:prSet>
      <dgm:spPr/>
    </dgm:pt>
    <dgm:pt modelId="{EA67E532-1973-4808-88D4-3EB0CBDBDE14}" type="pres">
      <dgm:prSet presAssocID="{B4A4271A-0DB3-47A0-ADB4-E7BDBA7904EE}" presName="dummyMaxCanvas" presStyleCnt="0">
        <dgm:presLayoutVars/>
      </dgm:prSet>
      <dgm:spPr/>
    </dgm:pt>
    <dgm:pt modelId="{529FE902-C157-4F7A-9216-A13E58CBE3E1}" type="pres">
      <dgm:prSet presAssocID="{B4A4271A-0DB3-47A0-ADB4-E7BDBA7904EE}" presName="FiveNodes_1" presStyleLbl="node1" presStyleIdx="0" presStyleCnt="5">
        <dgm:presLayoutVars>
          <dgm:bulletEnabled val="1"/>
        </dgm:presLayoutVars>
      </dgm:prSet>
      <dgm:spPr/>
      <dgm:t>
        <a:bodyPr/>
        <a:lstStyle/>
        <a:p>
          <a:endParaRPr lang="en-US"/>
        </a:p>
      </dgm:t>
    </dgm:pt>
    <dgm:pt modelId="{CA8D166A-6650-4021-9A05-F0A6A16E8C5F}" type="pres">
      <dgm:prSet presAssocID="{B4A4271A-0DB3-47A0-ADB4-E7BDBA7904EE}" presName="FiveNodes_2" presStyleLbl="node1" presStyleIdx="1" presStyleCnt="5">
        <dgm:presLayoutVars>
          <dgm:bulletEnabled val="1"/>
        </dgm:presLayoutVars>
      </dgm:prSet>
      <dgm:spPr/>
      <dgm:t>
        <a:bodyPr/>
        <a:lstStyle/>
        <a:p>
          <a:endParaRPr lang="en-US"/>
        </a:p>
      </dgm:t>
    </dgm:pt>
    <dgm:pt modelId="{BDC56C9E-57B4-4C67-8B60-0EEB04D3BBBA}" type="pres">
      <dgm:prSet presAssocID="{B4A4271A-0DB3-47A0-ADB4-E7BDBA7904EE}" presName="FiveNodes_3" presStyleLbl="node1" presStyleIdx="2" presStyleCnt="5">
        <dgm:presLayoutVars>
          <dgm:bulletEnabled val="1"/>
        </dgm:presLayoutVars>
      </dgm:prSet>
      <dgm:spPr/>
      <dgm:t>
        <a:bodyPr/>
        <a:lstStyle/>
        <a:p>
          <a:endParaRPr lang="en-US"/>
        </a:p>
      </dgm:t>
    </dgm:pt>
    <dgm:pt modelId="{85179441-45BD-4486-B6EA-AB2280CF27BA}" type="pres">
      <dgm:prSet presAssocID="{B4A4271A-0DB3-47A0-ADB4-E7BDBA7904EE}" presName="FiveNodes_4" presStyleLbl="node1" presStyleIdx="3" presStyleCnt="5">
        <dgm:presLayoutVars>
          <dgm:bulletEnabled val="1"/>
        </dgm:presLayoutVars>
      </dgm:prSet>
      <dgm:spPr/>
      <dgm:t>
        <a:bodyPr/>
        <a:lstStyle/>
        <a:p>
          <a:endParaRPr lang="en-US"/>
        </a:p>
      </dgm:t>
    </dgm:pt>
    <dgm:pt modelId="{857DBF62-5DE5-4900-8BF8-10D80F17E3E3}" type="pres">
      <dgm:prSet presAssocID="{B4A4271A-0DB3-47A0-ADB4-E7BDBA7904EE}" presName="FiveNodes_5" presStyleLbl="node1" presStyleIdx="4" presStyleCnt="5">
        <dgm:presLayoutVars>
          <dgm:bulletEnabled val="1"/>
        </dgm:presLayoutVars>
      </dgm:prSet>
      <dgm:spPr/>
      <dgm:t>
        <a:bodyPr/>
        <a:lstStyle/>
        <a:p>
          <a:endParaRPr lang="en-US"/>
        </a:p>
      </dgm:t>
    </dgm:pt>
    <dgm:pt modelId="{EF1880EA-5992-4A41-983A-25EED2355EA3}" type="pres">
      <dgm:prSet presAssocID="{B4A4271A-0DB3-47A0-ADB4-E7BDBA7904EE}" presName="FiveConn_1-2" presStyleLbl="fgAccFollowNode1" presStyleIdx="0" presStyleCnt="4">
        <dgm:presLayoutVars>
          <dgm:bulletEnabled val="1"/>
        </dgm:presLayoutVars>
      </dgm:prSet>
      <dgm:spPr/>
    </dgm:pt>
    <dgm:pt modelId="{748B3DBC-083D-4944-9AB6-9572B82877B9}" type="pres">
      <dgm:prSet presAssocID="{B4A4271A-0DB3-47A0-ADB4-E7BDBA7904EE}" presName="FiveConn_2-3" presStyleLbl="fgAccFollowNode1" presStyleIdx="1" presStyleCnt="4">
        <dgm:presLayoutVars>
          <dgm:bulletEnabled val="1"/>
        </dgm:presLayoutVars>
      </dgm:prSet>
      <dgm:spPr/>
    </dgm:pt>
    <dgm:pt modelId="{DADA9DC6-F5CE-4FDC-B0C2-C9A672A06C37}" type="pres">
      <dgm:prSet presAssocID="{B4A4271A-0DB3-47A0-ADB4-E7BDBA7904EE}" presName="FiveConn_3-4" presStyleLbl="fgAccFollowNode1" presStyleIdx="2" presStyleCnt="4">
        <dgm:presLayoutVars>
          <dgm:bulletEnabled val="1"/>
        </dgm:presLayoutVars>
      </dgm:prSet>
      <dgm:spPr/>
    </dgm:pt>
    <dgm:pt modelId="{6D0803D1-2755-42AB-A7FF-7D901C679F25}" type="pres">
      <dgm:prSet presAssocID="{B4A4271A-0DB3-47A0-ADB4-E7BDBA7904EE}" presName="FiveConn_4-5" presStyleLbl="fgAccFollowNode1" presStyleIdx="3" presStyleCnt="4">
        <dgm:presLayoutVars>
          <dgm:bulletEnabled val="1"/>
        </dgm:presLayoutVars>
      </dgm:prSet>
      <dgm:spPr/>
    </dgm:pt>
    <dgm:pt modelId="{F0B97360-4C95-4FF7-A448-92D76A58DEBD}" type="pres">
      <dgm:prSet presAssocID="{B4A4271A-0DB3-47A0-ADB4-E7BDBA7904EE}" presName="FiveNodes_1_text" presStyleLbl="node1" presStyleIdx="4" presStyleCnt="5">
        <dgm:presLayoutVars>
          <dgm:bulletEnabled val="1"/>
        </dgm:presLayoutVars>
      </dgm:prSet>
      <dgm:spPr/>
      <dgm:t>
        <a:bodyPr/>
        <a:lstStyle/>
        <a:p>
          <a:endParaRPr lang="en-US"/>
        </a:p>
      </dgm:t>
    </dgm:pt>
    <dgm:pt modelId="{F7F671B6-1521-4F68-99E3-7F9B92BB3956}" type="pres">
      <dgm:prSet presAssocID="{B4A4271A-0DB3-47A0-ADB4-E7BDBA7904EE}" presName="FiveNodes_2_text" presStyleLbl="node1" presStyleIdx="4" presStyleCnt="5">
        <dgm:presLayoutVars>
          <dgm:bulletEnabled val="1"/>
        </dgm:presLayoutVars>
      </dgm:prSet>
      <dgm:spPr/>
      <dgm:t>
        <a:bodyPr/>
        <a:lstStyle/>
        <a:p>
          <a:endParaRPr lang="en-US"/>
        </a:p>
      </dgm:t>
    </dgm:pt>
    <dgm:pt modelId="{9689C6A3-2B80-4F59-82E7-4D4A83974A7E}" type="pres">
      <dgm:prSet presAssocID="{B4A4271A-0DB3-47A0-ADB4-E7BDBA7904EE}" presName="FiveNodes_3_text" presStyleLbl="node1" presStyleIdx="4" presStyleCnt="5">
        <dgm:presLayoutVars>
          <dgm:bulletEnabled val="1"/>
        </dgm:presLayoutVars>
      </dgm:prSet>
      <dgm:spPr/>
      <dgm:t>
        <a:bodyPr/>
        <a:lstStyle/>
        <a:p>
          <a:endParaRPr lang="en-US"/>
        </a:p>
      </dgm:t>
    </dgm:pt>
    <dgm:pt modelId="{41A1A99F-A09B-4EE2-9DC3-93779A69C4EB}" type="pres">
      <dgm:prSet presAssocID="{B4A4271A-0DB3-47A0-ADB4-E7BDBA7904EE}" presName="FiveNodes_4_text" presStyleLbl="node1" presStyleIdx="4" presStyleCnt="5">
        <dgm:presLayoutVars>
          <dgm:bulletEnabled val="1"/>
        </dgm:presLayoutVars>
      </dgm:prSet>
      <dgm:spPr/>
      <dgm:t>
        <a:bodyPr/>
        <a:lstStyle/>
        <a:p>
          <a:endParaRPr lang="en-US"/>
        </a:p>
      </dgm:t>
    </dgm:pt>
    <dgm:pt modelId="{AB3BAB0B-BA9C-49BF-B950-0F043DD105E9}" type="pres">
      <dgm:prSet presAssocID="{B4A4271A-0DB3-47A0-ADB4-E7BDBA7904EE}" presName="FiveNodes_5_text" presStyleLbl="node1" presStyleIdx="4" presStyleCnt="5">
        <dgm:presLayoutVars>
          <dgm:bulletEnabled val="1"/>
        </dgm:presLayoutVars>
      </dgm:prSet>
      <dgm:spPr/>
      <dgm:t>
        <a:bodyPr/>
        <a:lstStyle/>
        <a:p>
          <a:endParaRPr lang="en-US"/>
        </a:p>
      </dgm:t>
    </dgm:pt>
  </dgm:ptLst>
  <dgm:cxnLst>
    <dgm:cxn modelId="{A1915220-BFA8-4E5B-8549-76CD94BD5D8A}" type="presOf" srcId="{EC049FB4-8045-4523-8C45-03D3742ACAE0}" destId="{85179441-45BD-4486-B6EA-AB2280CF27BA}" srcOrd="0" destOrd="0" presId="urn:microsoft.com/office/officeart/2005/8/layout/vProcess5"/>
    <dgm:cxn modelId="{3B90929B-0A3D-4681-94C7-377EC884E5E3}" type="presOf" srcId="{4BEEE0BB-32F3-460B-B74B-8DF944005A84}" destId="{F0B97360-4C95-4FF7-A448-92D76A58DEBD}" srcOrd="1" destOrd="0" presId="urn:microsoft.com/office/officeart/2005/8/layout/vProcess5"/>
    <dgm:cxn modelId="{0C9D6C03-7FF3-4699-9727-81161D4E21EC}" type="presOf" srcId="{B4A4271A-0DB3-47A0-ADB4-E7BDBA7904EE}" destId="{83B17F14-250F-4115-B5A2-D65B77234340}" srcOrd="0" destOrd="0" presId="urn:microsoft.com/office/officeart/2005/8/layout/vProcess5"/>
    <dgm:cxn modelId="{44C794D1-6185-4F97-8178-2B30D144CF4A}" srcId="{B4A4271A-0DB3-47A0-ADB4-E7BDBA7904EE}" destId="{E622FFF8-C208-4E6B-AB82-856E185A09FD}" srcOrd="5" destOrd="0" parTransId="{C1902274-37C1-4EEF-A651-035F268DDAFC}" sibTransId="{A8BF03D8-4E2F-480E-AE56-27768AB074E8}"/>
    <dgm:cxn modelId="{99D519B7-A280-4D98-967A-CE8642A15AEC}" type="presOf" srcId="{7E2958A3-A295-47BF-88F7-AE2B986943BC}" destId="{BDC56C9E-57B4-4C67-8B60-0EEB04D3BBBA}" srcOrd="0" destOrd="0" presId="urn:microsoft.com/office/officeart/2005/8/layout/vProcess5"/>
    <dgm:cxn modelId="{7C5A2BF6-C47B-4DA5-9F76-27257429E034}" srcId="{B4A4271A-0DB3-47A0-ADB4-E7BDBA7904EE}" destId="{4BEEE0BB-32F3-460B-B74B-8DF944005A84}" srcOrd="0" destOrd="0" parTransId="{41104C1E-A57C-421C-B853-ABDCBCF3DF8A}" sibTransId="{B42083E3-A7DD-4A54-8AF8-584EE0210FC4}"/>
    <dgm:cxn modelId="{8B5D3F04-C6DD-44BF-AB09-609E0C4E410E}" srcId="{B4A4271A-0DB3-47A0-ADB4-E7BDBA7904EE}" destId="{5BD8D15C-D735-441C-9222-110E20644AF2}" srcOrd="1" destOrd="0" parTransId="{59FA74F7-E0C9-49A8-A927-462EFACEA070}" sibTransId="{D193A6EC-3CB2-491B-A878-D006A4187955}"/>
    <dgm:cxn modelId="{749B037A-2CA9-4692-BE56-14CE52EAAD72}" type="presOf" srcId="{B42083E3-A7DD-4A54-8AF8-584EE0210FC4}" destId="{EF1880EA-5992-4A41-983A-25EED2355EA3}" srcOrd="0" destOrd="0" presId="urn:microsoft.com/office/officeart/2005/8/layout/vProcess5"/>
    <dgm:cxn modelId="{B00F7401-77E1-408B-A8BA-9101EE6F8917}" type="presOf" srcId="{272A1E62-D113-45E7-8248-1976CA90419D}" destId="{6D0803D1-2755-42AB-A7FF-7D901C679F25}" srcOrd="0" destOrd="0" presId="urn:microsoft.com/office/officeart/2005/8/layout/vProcess5"/>
    <dgm:cxn modelId="{DD93391F-3B42-4E72-934C-9664CD88508B}" type="presOf" srcId="{C559CFF9-37ED-4A6D-9F4F-FEAB8558BAF0}" destId="{857DBF62-5DE5-4900-8BF8-10D80F17E3E3}" srcOrd="0" destOrd="0" presId="urn:microsoft.com/office/officeart/2005/8/layout/vProcess5"/>
    <dgm:cxn modelId="{6D77BDB5-80F3-44D4-B44B-56E9350D71C7}" type="presOf" srcId="{D193A6EC-3CB2-491B-A878-D006A4187955}" destId="{748B3DBC-083D-4944-9AB6-9572B82877B9}" srcOrd="0" destOrd="0" presId="urn:microsoft.com/office/officeart/2005/8/layout/vProcess5"/>
    <dgm:cxn modelId="{D81EE350-1A40-4772-9A55-F40C4AA5FEEF}" type="presOf" srcId="{5BD8D15C-D735-441C-9222-110E20644AF2}" destId="{F7F671B6-1521-4F68-99E3-7F9B92BB3956}" srcOrd="1" destOrd="0" presId="urn:microsoft.com/office/officeart/2005/8/layout/vProcess5"/>
    <dgm:cxn modelId="{5C9A72C9-13E9-4DF6-9618-4A6BEA8394FB}" srcId="{B4A4271A-0DB3-47A0-ADB4-E7BDBA7904EE}" destId="{7E2958A3-A295-47BF-88F7-AE2B986943BC}" srcOrd="2" destOrd="0" parTransId="{4B6E3528-BB62-44CF-AC57-6ABAC71416D4}" sibTransId="{EE374CFB-88EA-4123-8E98-FE0B994830F8}"/>
    <dgm:cxn modelId="{552A9F3C-EA53-455E-867A-214E10F84302}" type="presOf" srcId="{EC049FB4-8045-4523-8C45-03D3742ACAE0}" destId="{41A1A99F-A09B-4EE2-9DC3-93779A69C4EB}" srcOrd="1" destOrd="0" presId="urn:microsoft.com/office/officeart/2005/8/layout/vProcess5"/>
    <dgm:cxn modelId="{7D7F3471-8F05-4BB6-ACFE-69D3F78A6C50}" type="presOf" srcId="{4BEEE0BB-32F3-460B-B74B-8DF944005A84}" destId="{529FE902-C157-4F7A-9216-A13E58CBE3E1}" srcOrd="0" destOrd="0" presId="urn:microsoft.com/office/officeart/2005/8/layout/vProcess5"/>
    <dgm:cxn modelId="{94F95FB7-4D8B-44CA-94A6-D11C61D72DF7}" srcId="{B4A4271A-0DB3-47A0-ADB4-E7BDBA7904EE}" destId="{C559CFF9-37ED-4A6D-9F4F-FEAB8558BAF0}" srcOrd="4" destOrd="0" parTransId="{3B1912D0-EF3C-4312-91E3-CFF975489C4B}" sibTransId="{3E6EBC15-494C-43A4-8135-294A44FFC4D0}"/>
    <dgm:cxn modelId="{85ED53E8-DCA2-4B7D-8662-E55EA5101AC1}" type="presOf" srcId="{EE374CFB-88EA-4123-8E98-FE0B994830F8}" destId="{DADA9DC6-F5CE-4FDC-B0C2-C9A672A06C37}" srcOrd="0" destOrd="0" presId="urn:microsoft.com/office/officeart/2005/8/layout/vProcess5"/>
    <dgm:cxn modelId="{6F4F714A-06B9-4D56-B397-346DD0CF23D4}" type="presOf" srcId="{7E2958A3-A295-47BF-88F7-AE2B986943BC}" destId="{9689C6A3-2B80-4F59-82E7-4D4A83974A7E}" srcOrd="1" destOrd="0" presId="urn:microsoft.com/office/officeart/2005/8/layout/vProcess5"/>
    <dgm:cxn modelId="{819E7CAF-2D6E-4260-9BDE-A4F62D83B746}" type="presOf" srcId="{C559CFF9-37ED-4A6D-9F4F-FEAB8558BAF0}" destId="{AB3BAB0B-BA9C-49BF-B950-0F043DD105E9}" srcOrd="1" destOrd="0" presId="urn:microsoft.com/office/officeart/2005/8/layout/vProcess5"/>
    <dgm:cxn modelId="{5F95B211-1746-464A-B6AA-628D550CAC34}" type="presOf" srcId="{5BD8D15C-D735-441C-9222-110E20644AF2}" destId="{CA8D166A-6650-4021-9A05-F0A6A16E8C5F}" srcOrd="0" destOrd="0" presId="urn:microsoft.com/office/officeart/2005/8/layout/vProcess5"/>
    <dgm:cxn modelId="{1004D661-809F-471F-AD6A-A00EAB9411B2}" srcId="{B4A4271A-0DB3-47A0-ADB4-E7BDBA7904EE}" destId="{EC049FB4-8045-4523-8C45-03D3742ACAE0}" srcOrd="3" destOrd="0" parTransId="{0A94B6FC-A073-41BA-A887-ABBB3C1BFEE5}" sibTransId="{272A1E62-D113-45E7-8248-1976CA90419D}"/>
    <dgm:cxn modelId="{A1EAC355-FAEE-413A-836E-899B83FAC63C}" type="presParOf" srcId="{83B17F14-250F-4115-B5A2-D65B77234340}" destId="{EA67E532-1973-4808-88D4-3EB0CBDBDE14}" srcOrd="0" destOrd="0" presId="urn:microsoft.com/office/officeart/2005/8/layout/vProcess5"/>
    <dgm:cxn modelId="{044FA6DD-05C9-4E00-891B-342616392498}" type="presParOf" srcId="{83B17F14-250F-4115-B5A2-D65B77234340}" destId="{529FE902-C157-4F7A-9216-A13E58CBE3E1}" srcOrd="1" destOrd="0" presId="urn:microsoft.com/office/officeart/2005/8/layout/vProcess5"/>
    <dgm:cxn modelId="{1B58B5D6-E9EB-4A42-9DF0-2DACC16B3079}" type="presParOf" srcId="{83B17F14-250F-4115-B5A2-D65B77234340}" destId="{CA8D166A-6650-4021-9A05-F0A6A16E8C5F}" srcOrd="2" destOrd="0" presId="urn:microsoft.com/office/officeart/2005/8/layout/vProcess5"/>
    <dgm:cxn modelId="{9B917811-952B-46F3-9EC7-E7A30F8E5F80}" type="presParOf" srcId="{83B17F14-250F-4115-B5A2-D65B77234340}" destId="{BDC56C9E-57B4-4C67-8B60-0EEB04D3BBBA}" srcOrd="3" destOrd="0" presId="urn:microsoft.com/office/officeart/2005/8/layout/vProcess5"/>
    <dgm:cxn modelId="{0A99D851-13A4-483D-A610-C9FA417FD915}" type="presParOf" srcId="{83B17F14-250F-4115-B5A2-D65B77234340}" destId="{85179441-45BD-4486-B6EA-AB2280CF27BA}" srcOrd="4" destOrd="0" presId="urn:microsoft.com/office/officeart/2005/8/layout/vProcess5"/>
    <dgm:cxn modelId="{14968CAA-FFC3-4922-8A55-148A96EED1DA}" type="presParOf" srcId="{83B17F14-250F-4115-B5A2-D65B77234340}" destId="{857DBF62-5DE5-4900-8BF8-10D80F17E3E3}" srcOrd="5" destOrd="0" presId="urn:microsoft.com/office/officeart/2005/8/layout/vProcess5"/>
    <dgm:cxn modelId="{09DE7613-ED13-4E66-810D-A3F744916C95}" type="presParOf" srcId="{83B17F14-250F-4115-B5A2-D65B77234340}" destId="{EF1880EA-5992-4A41-983A-25EED2355EA3}" srcOrd="6" destOrd="0" presId="urn:microsoft.com/office/officeart/2005/8/layout/vProcess5"/>
    <dgm:cxn modelId="{8782FD5E-E1CF-4EDC-88E2-A3666D5E4A39}" type="presParOf" srcId="{83B17F14-250F-4115-B5A2-D65B77234340}" destId="{748B3DBC-083D-4944-9AB6-9572B82877B9}" srcOrd="7" destOrd="0" presId="urn:microsoft.com/office/officeart/2005/8/layout/vProcess5"/>
    <dgm:cxn modelId="{E15E06BD-A88D-4EBD-9DB9-FF4F31C8DA3B}" type="presParOf" srcId="{83B17F14-250F-4115-B5A2-D65B77234340}" destId="{DADA9DC6-F5CE-4FDC-B0C2-C9A672A06C37}" srcOrd="8" destOrd="0" presId="urn:microsoft.com/office/officeart/2005/8/layout/vProcess5"/>
    <dgm:cxn modelId="{6AD2B924-7D97-4C21-82D1-D70DE835A3C8}" type="presParOf" srcId="{83B17F14-250F-4115-B5A2-D65B77234340}" destId="{6D0803D1-2755-42AB-A7FF-7D901C679F25}" srcOrd="9" destOrd="0" presId="urn:microsoft.com/office/officeart/2005/8/layout/vProcess5"/>
    <dgm:cxn modelId="{D5DAF78B-D531-4021-8404-2C22148981BB}" type="presParOf" srcId="{83B17F14-250F-4115-B5A2-D65B77234340}" destId="{F0B97360-4C95-4FF7-A448-92D76A58DEBD}" srcOrd="10" destOrd="0" presId="urn:microsoft.com/office/officeart/2005/8/layout/vProcess5"/>
    <dgm:cxn modelId="{36228E16-CC25-42BB-BAFC-2F89DEECF727}" type="presParOf" srcId="{83B17F14-250F-4115-B5A2-D65B77234340}" destId="{F7F671B6-1521-4F68-99E3-7F9B92BB3956}" srcOrd="11" destOrd="0" presId="urn:microsoft.com/office/officeart/2005/8/layout/vProcess5"/>
    <dgm:cxn modelId="{75D45074-A0A7-4FD6-8158-A68CC8F5733E}" type="presParOf" srcId="{83B17F14-250F-4115-B5A2-D65B77234340}" destId="{9689C6A3-2B80-4F59-82E7-4D4A83974A7E}" srcOrd="12" destOrd="0" presId="urn:microsoft.com/office/officeart/2005/8/layout/vProcess5"/>
    <dgm:cxn modelId="{4B28A643-7316-4B2B-A79B-69C13C328A5D}" type="presParOf" srcId="{83B17F14-250F-4115-B5A2-D65B77234340}" destId="{41A1A99F-A09B-4EE2-9DC3-93779A69C4EB}" srcOrd="13" destOrd="0" presId="urn:microsoft.com/office/officeart/2005/8/layout/vProcess5"/>
    <dgm:cxn modelId="{F68461D3-60FC-404A-A3F3-EC7CA61AC603}" type="presParOf" srcId="{83B17F14-250F-4115-B5A2-D65B77234340}" destId="{AB3BAB0B-BA9C-49BF-B950-0F043DD105E9}" srcOrd="14" destOrd="0" presId="urn:microsoft.com/office/officeart/2005/8/layout/vProcess5"/>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D90413-3E73-4CC9-B8A8-81DE5225441C}" type="doc">
      <dgm:prSet loTypeId="urn:microsoft.com/office/officeart/2005/8/layout/hChevron3" loCatId="process" qsTypeId="urn:microsoft.com/office/officeart/2005/8/quickstyle/simple1" qsCatId="simple" csTypeId="urn:microsoft.com/office/officeart/2005/8/colors/accent4_3" csCatId="accent4"/>
      <dgm:spPr/>
      <dgm:t>
        <a:bodyPr/>
        <a:lstStyle/>
        <a:p>
          <a:endParaRPr lang="en-IN"/>
        </a:p>
      </dgm:t>
    </dgm:pt>
    <dgm:pt modelId="{C5B5E0A3-E2FF-4FD3-92D9-EF468573C38D}">
      <dgm:prSet/>
      <dgm:spPr/>
      <dgm:t>
        <a:bodyPr/>
        <a:lstStyle/>
        <a:p>
          <a:pPr rtl="0"/>
          <a:r>
            <a:rPr lang="en-US" b="1" u="sng" dirty="0" smtClean="0"/>
            <a:t>COMMITED TO SERVE AS A FAMILY</a:t>
          </a:r>
          <a:endParaRPr lang="en-US" b="1" u="sng" dirty="0"/>
        </a:p>
      </dgm:t>
    </dgm:pt>
    <dgm:pt modelId="{FDBF7BF2-FC5B-405F-8C03-B3D43850A747}" type="parTrans" cxnId="{3ABC36C0-515D-479B-8A44-9D6A223B72B7}">
      <dgm:prSet/>
      <dgm:spPr/>
      <dgm:t>
        <a:bodyPr/>
        <a:lstStyle/>
        <a:p>
          <a:endParaRPr lang="en-IN"/>
        </a:p>
      </dgm:t>
    </dgm:pt>
    <dgm:pt modelId="{4C14804D-7A52-4D61-BB58-A6530AA55C83}" type="sibTrans" cxnId="{3ABC36C0-515D-479B-8A44-9D6A223B72B7}">
      <dgm:prSet/>
      <dgm:spPr/>
      <dgm:t>
        <a:bodyPr/>
        <a:lstStyle/>
        <a:p>
          <a:endParaRPr lang="en-IN"/>
        </a:p>
      </dgm:t>
    </dgm:pt>
    <dgm:pt modelId="{1E0ED0F1-44B7-44FA-A5F3-5FC76CBCC0D5}" type="pres">
      <dgm:prSet presAssocID="{B1D90413-3E73-4CC9-B8A8-81DE5225441C}" presName="Name0" presStyleCnt="0">
        <dgm:presLayoutVars>
          <dgm:dir/>
          <dgm:resizeHandles val="exact"/>
        </dgm:presLayoutVars>
      </dgm:prSet>
      <dgm:spPr/>
      <dgm:t>
        <a:bodyPr/>
        <a:lstStyle/>
        <a:p>
          <a:endParaRPr lang="en-IN"/>
        </a:p>
      </dgm:t>
    </dgm:pt>
    <dgm:pt modelId="{2369239B-C066-4D32-8A74-6F24EBE70C15}" type="pres">
      <dgm:prSet presAssocID="{C5B5E0A3-E2FF-4FD3-92D9-EF468573C38D}" presName="parTxOnly" presStyleLbl="node1" presStyleIdx="0" presStyleCnt="1">
        <dgm:presLayoutVars>
          <dgm:bulletEnabled val="1"/>
        </dgm:presLayoutVars>
      </dgm:prSet>
      <dgm:spPr/>
      <dgm:t>
        <a:bodyPr/>
        <a:lstStyle/>
        <a:p>
          <a:endParaRPr lang="en-IN"/>
        </a:p>
      </dgm:t>
    </dgm:pt>
  </dgm:ptLst>
  <dgm:cxnLst>
    <dgm:cxn modelId="{990E5106-783E-4994-BA77-1A3DC1101099}" type="presOf" srcId="{B1D90413-3E73-4CC9-B8A8-81DE5225441C}" destId="{1E0ED0F1-44B7-44FA-A5F3-5FC76CBCC0D5}" srcOrd="0" destOrd="0" presId="urn:microsoft.com/office/officeart/2005/8/layout/hChevron3"/>
    <dgm:cxn modelId="{3ABC36C0-515D-479B-8A44-9D6A223B72B7}" srcId="{B1D90413-3E73-4CC9-B8A8-81DE5225441C}" destId="{C5B5E0A3-E2FF-4FD3-92D9-EF468573C38D}" srcOrd="0" destOrd="0" parTransId="{FDBF7BF2-FC5B-405F-8C03-B3D43850A747}" sibTransId="{4C14804D-7A52-4D61-BB58-A6530AA55C83}"/>
    <dgm:cxn modelId="{2CEC2474-5489-47C7-865C-DBA6EC0CB8D3}" type="presOf" srcId="{C5B5E0A3-E2FF-4FD3-92D9-EF468573C38D}" destId="{2369239B-C066-4D32-8A74-6F24EBE70C15}" srcOrd="0" destOrd="0" presId="urn:microsoft.com/office/officeart/2005/8/layout/hChevron3"/>
    <dgm:cxn modelId="{C84DEBBE-FAF2-4540-BA22-9DE72F8BF68F}" type="presParOf" srcId="{1E0ED0F1-44B7-44FA-A5F3-5FC76CBCC0D5}" destId="{2369239B-C066-4D32-8A74-6F24EBE70C15}" srcOrd="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288D46-1EFE-4ACC-8380-7FB20A286E3B}">
      <dsp:nvSpPr>
        <dsp:cNvPr id="0" name=""/>
        <dsp:cNvSpPr/>
      </dsp:nvSpPr>
      <dsp:spPr>
        <a:xfrm>
          <a:off x="0" y="2776291"/>
          <a:ext cx="5280248" cy="911240"/>
        </a:xfrm>
        <a:prstGeom prst="rect">
          <a:avLst/>
        </a:prstGeom>
        <a:solidFill>
          <a:schemeClr val="accent1">
            <a:hueOff val="0"/>
            <a:satOff val="0"/>
            <a:lumOff val="0"/>
            <a:alphaOff val="0"/>
          </a:schemeClr>
        </a:solidFill>
        <a:ln>
          <a:noFill/>
        </a:ln>
        <a:effectLst>
          <a:glow rad="63500">
            <a:schemeClr val="accent1">
              <a:hueOff val="0"/>
              <a:satOff val="0"/>
              <a:lumOff val="0"/>
              <a:alphaOff val="0"/>
              <a:tint val="30000"/>
              <a:shade val="95000"/>
              <a:satMod val="300000"/>
              <a:alpha val="50000"/>
            </a:schemeClr>
          </a:glo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t>HOME NURSE FOR PATIENT CARE, </a:t>
          </a:r>
        </a:p>
        <a:p>
          <a:pPr lvl="0" algn="ctr" defTabSz="711200">
            <a:lnSpc>
              <a:spcPct val="90000"/>
            </a:lnSpc>
            <a:spcBef>
              <a:spcPct val="0"/>
            </a:spcBef>
            <a:spcAft>
              <a:spcPct val="35000"/>
            </a:spcAft>
          </a:pPr>
          <a:r>
            <a:rPr lang="en-US" sz="1600" b="1" kern="1200" dirty="0" smtClean="0"/>
            <a:t>CRITICAL CARE, OLD AGE CARE, BABY CARE ETC</a:t>
          </a:r>
          <a:endParaRPr lang="en-US" sz="1600" b="1" kern="1200" dirty="0"/>
        </a:p>
      </dsp:txBody>
      <dsp:txXfrm>
        <a:off x="0" y="2776291"/>
        <a:ext cx="5280248" cy="911240"/>
      </dsp:txXfrm>
    </dsp:sp>
    <dsp:sp modelId="{A3CA5F4E-1C12-49BD-8769-56E79A9882A8}">
      <dsp:nvSpPr>
        <dsp:cNvPr id="0" name=""/>
        <dsp:cNvSpPr/>
      </dsp:nvSpPr>
      <dsp:spPr>
        <a:xfrm rot="10800000">
          <a:off x="0" y="1388471"/>
          <a:ext cx="5280248" cy="1401488"/>
        </a:xfrm>
        <a:prstGeom prst="upArrowCallout">
          <a:avLst/>
        </a:prstGeom>
        <a:solidFill>
          <a:schemeClr val="accent1">
            <a:hueOff val="0"/>
            <a:satOff val="0"/>
            <a:lumOff val="0"/>
            <a:alphaOff val="0"/>
          </a:schemeClr>
        </a:solidFill>
        <a:ln>
          <a:noFill/>
        </a:ln>
        <a:effectLst>
          <a:glow rad="63500">
            <a:schemeClr val="accent1">
              <a:hueOff val="0"/>
              <a:satOff val="0"/>
              <a:lumOff val="0"/>
              <a:alphaOff val="0"/>
              <a:tint val="30000"/>
              <a:shade val="95000"/>
              <a:satMod val="300000"/>
              <a:alpha val="50000"/>
            </a:schemeClr>
          </a:glo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t>FOR NOW WE ARE AVAILABLE EVERY WHERE IN ODISHA</a:t>
          </a:r>
          <a:endParaRPr lang="en-US" sz="1600" b="1" kern="1200" dirty="0"/>
        </a:p>
      </dsp:txBody>
      <dsp:txXfrm rot="10800000">
        <a:off x="0" y="1388471"/>
        <a:ext cx="5280248" cy="1401488"/>
      </dsp:txXfrm>
    </dsp:sp>
    <dsp:sp modelId="{504F85DC-71B0-4B87-B923-D2F1C4071F10}">
      <dsp:nvSpPr>
        <dsp:cNvPr id="0" name=""/>
        <dsp:cNvSpPr/>
      </dsp:nvSpPr>
      <dsp:spPr>
        <a:xfrm rot="10800000">
          <a:off x="0" y="651"/>
          <a:ext cx="5280248" cy="1401488"/>
        </a:xfrm>
        <a:prstGeom prst="upArrowCallout">
          <a:avLst/>
        </a:prstGeom>
        <a:solidFill>
          <a:schemeClr val="accent1">
            <a:hueOff val="0"/>
            <a:satOff val="0"/>
            <a:lumOff val="0"/>
            <a:alphaOff val="0"/>
          </a:schemeClr>
        </a:solidFill>
        <a:ln>
          <a:noFill/>
        </a:ln>
        <a:effectLst>
          <a:glow rad="63500">
            <a:schemeClr val="accent1">
              <a:hueOff val="0"/>
              <a:satOff val="0"/>
              <a:lumOff val="0"/>
              <a:alphaOff val="0"/>
              <a:tint val="30000"/>
              <a:shade val="95000"/>
              <a:satMod val="300000"/>
              <a:alpha val="50000"/>
            </a:schemeClr>
          </a:glo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t>FULL TIME/PART TIME NURSING CARE</a:t>
          </a:r>
          <a:endParaRPr lang="en-US" sz="1600" b="1" kern="1200" dirty="0"/>
        </a:p>
      </dsp:txBody>
      <dsp:txXfrm rot="10800000">
        <a:off x="0" y="651"/>
        <a:ext cx="5280248" cy="140148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9FE902-C157-4F7A-9216-A13E58CBE3E1}">
      <dsp:nvSpPr>
        <dsp:cNvPr id="0" name=""/>
        <dsp:cNvSpPr/>
      </dsp:nvSpPr>
      <dsp:spPr>
        <a:xfrm>
          <a:off x="0" y="0"/>
          <a:ext cx="2744193" cy="332398"/>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l" defTabSz="488950" rtl="0">
            <a:lnSpc>
              <a:spcPct val="90000"/>
            </a:lnSpc>
            <a:spcBef>
              <a:spcPct val="0"/>
            </a:spcBef>
            <a:spcAft>
              <a:spcPct val="35000"/>
            </a:spcAft>
          </a:pPr>
          <a:r>
            <a:rPr lang="en-US" sz="1100" b="1" kern="1200"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For More Details Kindly Contact</a:t>
          </a:r>
          <a:endParaRPr lang="en-US" sz="11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a:off x="0" y="0"/>
        <a:ext cx="2366090" cy="332398"/>
      </dsp:txXfrm>
    </dsp:sp>
    <dsp:sp modelId="{CA8D166A-6650-4021-9A05-F0A6A16E8C5F}">
      <dsp:nvSpPr>
        <dsp:cNvPr id="0" name=""/>
        <dsp:cNvSpPr/>
      </dsp:nvSpPr>
      <dsp:spPr>
        <a:xfrm>
          <a:off x="204923" y="378565"/>
          <a:ext cx="2744193" cy="332398"/>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l" defTabSz="488950" rtl="0">
            <a:lnSpc>
              <a:spcPct val="90000"/>
            </a:lnSpc>
            <a:spcBef>
              <a:spcPct val="0"/>
            </a:spcBef>
            <a:spcAft>
              <a:spcPct val="35000"/>
            </a:spcAft>
          </a:pPr>
          <a:r>
            <a:rPr lang="en-US" sz="1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Learners Path</a:t>
          </a:r>
          <a:endParaRPr lang="en-US" sz="1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04923" y="378565"/>
        <a:ext cx="2323211" cy="332398"/>
      </dsp:txXfrm>
    </dsp:sp>
    <dsp:sp modelId="{BDC56C9E-57B4-4C67-8B60-0EEB04D3BBBA}">
      <dsp:nvSpPr>
        <dsp:cNvPr id="0" name=""/>
        <dsp:cNvSpPr/>
      </dsp:nvSpPr>
      <dsp:spPr>
        <a:xfrm>
          <a:off x="409847" y="757130"/>
          <a:ext cx="2744193" cy="332398"/>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l" defTabSz="444500" rtl="0">
            <a:lnSpc>
              <a:spcPct val="90000"/>
            </a:lnSpc>
            <a:spcBef>
              <a:spcPct val="0"/>
            </a:spcBef>
            <a:spcAft>
              <a:spcPct val="35000"/>
            </a:spcAft>
          </a:pPr>
          <a:r>
            <a:rPr lang="en-US" sz="10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Plot No-40, L R2, </a:t>
          </a:r>
          <a:r>
            <a:rPr lang="en-US" sz="10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Jagmohan</a:t>
          </a:r>
          <a:r>
            <a:rPr lang="en-US" sz="10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Nagar</a:t>
          </a:r>
          <a:endParaRPr lang="en-US" sz="10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09847" y="757130"/>
        <a:ext cx="2323211" cy="332398"/>
      </dsp:txXfrm>
    </dsp:sp>
    <dsp:sp modelId="{85179441-45BD-4486-B6EA-AB2280CF27BA}">
      <dsp:nvSpPr>
        <dsp:cNvPr id="0" name=""/>
        <dsp:cNvSpPr/>
      </dsp:nvSpPr>
      <dsp:spPr>
        <a:xfrm>
          <a:off x="614770" y="1135695"/>
          <a:ext cx="2744193" cy="332398"/>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l" defTabSz="488950" rtl="0">
            <a:lnSpc>
              <a:spcPct val="90000"/>
            </a:lnSpc>
            <a:spcBef>
              <a:spcPct val="0"/>
            </a:spcBef>
            <a:spcAft>
              <a:spcPct val="35000"/>
            </a:spcAft>
          </a:pPr>
          <a:r>
            <a:rPr lang="en-US" sz="1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Near ITER College, </a:t>
          </a:r>
          <a:r>
            <a:rPr lang="en-US" sz="11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Khandagiri</a:t>
          </a:r>
          <a:r>
            <a:rPr lang="en-US" sz="1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sz="1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614770" y="1135695"/>
        <a:ext cx="2323211" cy="332398"/>
      </dsp:txXfrm>
    </dsp:sp>
    <dsp:sp modelId="{857DBF62-5DE5-4900-8BF8-10D80F17E3E3}">
      <dsp:nvSpPr>
        <dsp:cNvPr id="0" name=""/>
        <dsp:cNvSpPr/>
      </dsp:nvSpPr>
      <dsp:spPr>
        <a:xfrm>
          <a:off x="819694" y="1514260"/>
          <a:ext cx="2744193" cy="332398"/>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l" defTabSz="488950" rtl="0">
            <a:lnSpc>
              <a:spcPct val="90000"/>
            </a:lnSpc>
            <a:spcBef>
              <a:spcPct val="0"/>
            </a:spcBef>
            <a:spcAft>
              <a:spcPct val="35000"/>
            </a:spcAft>
          </a:pPr>
          <a:r>
            <a:rPr lang="en-US" sz="1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BBSR-751030</a:t>
          </a:r>
          <a:endParaRPr lang="en-US" sz="1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819694" y="1514260"/>
        <a:ext cx="2323211" cy="332398"/>
      </dsp:txXfrm>
    </dsp:sp>
    <dsp:sp modelId="{EF1880EA-5992-4A41-983A-25EED2355EA3}">
      <dsp:nvSpPr>
        <dsp:cNvPr id="0" name=""/>
        <dsp:cNvSpPr/>
      </dsp:nvSpPr>
      <dsp:spPr>
        <a:xfrm>
          <a:off x="2528134" y="242835"/>
          <a:ext cx="216059" cy="216059"/>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endParaRPr lang="en-US" sz="700" kern="1200"/>
        </a:p>
      </dsp:txBody>
      <dsp:txXfrm>
        <a:off x="2528134" y="242835"/>
        <a:ext cx="216059" cy="216059"/>
      </dsp:txXfrm>
    </dsp:sp>
    <dsp:sp modelId="{748B3DBC-083D-4944-9AB6-9572B82877B9}">
      <dsp:nvSpPr>
        <dsp:cNvPr id="0" name=""/>
        <dsp:cNvSpPr/>
      </dsp:nvSpPr>
      <dsp:spPr>
        <a:xfrm>
          <a:off x="2733058" y="621400"/>
          <a:ext cx="216059" cy="216059"/>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endParaRPr lang="en-US" sz="700" kern="1200"/>
        </a:p>
      </dsp:txBody>
      <dsp:txXfrm>
        <a:off x="2733058" y="621400"/>
        <a:ext cx="216059" cy="216059"/>
      </dsp:txXfrm>
    </dsp:sp>
    <dsp:sp modelId="{DADA9DC6-F5CE-4FDC-B0C2-C9A672A06C37}">
      <dsp:nvSpPr>
        <dsp:cNvPr id="0" name=""/>
        <dsp:cNvSpPr/>
      </dsp:nvSpPr>
      <dsp:spPr>
        <a:xfrm>
          <a:off x="2937981" y="994425"/>
          <a:ext cx="216059" cy="216059"/>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endParaRPr lang="en-US" sz="700" kern="1200"/>
        </a:p>
      </dsp:txBody>
      <dsp:txXfrm>
        <a:off x="2937981" y="994425"/>
        <a:ext cx="216059" cy="216059"/>
      </dsp:txXfrm>
    </dsp:sp>
    <dsp:sp modelId="{6D0803D1-2755-42AB-A7FF-7D901C679F25}">
      <dsp:nvSpPr>
        <dsp:cNvPr id="0" name=""/>
        <dsp:cNvSpPr/>
      </dsp:nvSpPr>
      <dsp:spPr>
        <a:xfrm>
          <a:off x="3142905" y="1376684"/>
          <a:ext cx="216059" cy="216059"/>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endParaRPr lang="en-US" sz="700" kern="1200"/>
        </a:p>
      </dsp:txBody>
      <dsp:txXfrm>
        <a:off x="3142905" y="1376684"/>
        <a:ext cx="216059" cy="21605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369239B-C066-4D32-8A74-6F24EBE70C15}">
      <dsp:nvSpPr>
        <dsp:cNvPr id="0" name=""/>
        <dsp:cNvSpPr/>
      </dsp:nvSpPr>
      <dsp:spPr>
        <a:xfrm>
          <a:off x="4190" y="0"/>
          <a:ext cx="8573455" cy="769441"/>
        </a:xfrm>
        <a:prstGeom prst="homePlate">
          <a:avLst/>
        </a:prstGeom>
        <a:solidFill>
          <a:schemeClr val="accent4">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85344" rIns="42672" bIns="85344" numCol="1" spcCol="1270" anchor="ctr" anchorCtr="0">
          <a:noAutofit/>
        </a:bodyPr>
        <a:lstStyle/>
        <a:p>
          <a:pPr lvl="0" algn="ctr" defTabSz="1422400" rtl="0">
            <a:lnSpc>
              <a:spcPct val="90000"/>
            </a:lnSpc>
            <a:spcBef>
              <a:spcPct val="0"/>
            </a:spcBef>
            <a:spcAft>
              <a:spcPct val="35000"/>
            </a:spcAft>
          </a:pPr>
          <a:r>
            <a:rPr lang="en-US" sz="3200" b="1" u="sng" kern="1200" dirty="0" smtClean="0"/>
            <a:t>COMMITED TO SERVE AS A FAMILY</a:t>
          </a:r>
          <a:endParaRPr lang="en-US" sz="3200" b="1" u="sng" kern="1200" dirty="0"/>
        </a:p>
      </dsp:txBody>
      <dsp:txXfrm>
        <a:off x="4190" y="0"/>
        <a:ext cx="8573455" cy="769441"/>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D48BB5-EF0B-46AD-88BC-170E8F67D1BD}" type="datetimeFigureOut">
              <a:rPr lang="en-US" smtClean="0"/>
              <a:t>9/3/2020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754643-C6FC-4CCE-8EB6-8123C7F0756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754643-C6FC-4CCE-8EB6-8123C7F0756D}"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548C53FB-826A-426E-B262-C66BD27AE874}" type="datetimeFigureOut">
              <a:rPr lang="en-IN" smtClean="0"/>
              <a:pPr>
                <a:defRPr/>
              </a:pPr>
              <a:t>03-09-2020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812F23CD-0CB9-4739-9A83-DA0718B6709D}" type="slidenum">
              <a:rPr lang="en-IN" smtClean="0"/>
              <a:pPr>
                <a:defRPr/>
              </a:pPr>
              <a:t>‹#›</a:t>
            </a:fld>
            <a:endParaRPr lang="en-IN"/>
          </a:p>
        </p:txBody>
      </p:sp>
    </p:spTree>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1F55FD7-9A6B-4BB1-AEB9-EE4288BD0ABA}" type="datetimeFigureOut">
              <a:rPr lang="en-IN" smtClean="0"/>
              <a:pPr>
                <a:defRPr/>
              </a:pPr>
              <a:t>03-09-2020</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97ADC38A-7094-432D-A6A4-BA259FC103A7}" type="slidenum">
              <a:rPr lang="en-IN" smtClean="0"/>
              <a:pPr>
                <a:defRPr/>
              </a:pPr>
              <a:t>‹#›</a:t>
            </a:fld>
            <a:endParaRPr lang="en-IN"/>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7DBE6EAE-40BA-4F2C-A127-E00CF38B1DF0}" type="datetimeFigureOut">
              <a:rPr lang="en-IN" smtClean="0"/>
              <a:pPr>
                <a:defRPr/>
              </a:pPr>
              <a:t>03-09-2020</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233BAE1B-4B67-4B39-9BB4-D5D892C9F197}" type="slidenum">
              <a:rPr lang="en-IN" smtClean="0"/>
              <a:pPr>
                <a:defRPr/>
              </a:pPr>
              <a:t>‹#›</a:t>
            </a:fld>
            <a:endParaRPr lang="en-IN"/>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9BBA951-6E83-46A1-A67D-6AB93AB36DE0}" type="datetimeFigureOut">
              <a:rPr lang="en-IN" smtClean="0"/>
              <a:pPr>
                <a:defRPr/>
              </a:pPr>
              <a:t>03-09-2020</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3F12A9A8-D751-4F65-A115-FEAB7D228D23}" type="slidenum">
              <a:rPr lang="en-IN" smtClean="0"/>
              <a:pPr>
                <a:defRPr/>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97AE75C6-FAB5-4D15-BDFE-7F523EB905F9}" type="datetimeFigureOut">
              <a:rPr lang="en-IN" smtClean="0"/>
              <a:pPr>
                <a:defRPr/>
              </a:pPr>
              <a:t>03-09-2020</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2FE0B290-E608-4973-B124-27EB864E83D4}" type="slidenum">
              <a:rPr lang="en-IN" smtClean="0"/>
              <a:pPr>
                <a:defRPr/>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00E1CD3F-495C-4C8F-870F-72CBA3B5B736}" type="datetimeFigureOut">
              <a:rPr lang="en-IN" smtClean="0"/>
              <a:pPr>
                <a:defRPr/>
              </a:pPr>
              <a:t>03-09-2020</a:t>
            </a:fld>
            <a:endParaRPr lang="en-IN"/>
          </a:p>
        </p:txBody>
      </p:sp>
      <p:sp>
        <p:nvSpPr>
          <p:cNvPr id="6" name="Footer Placeholder 5"/>
          <p:cNvSpPr>
            <a:spLocks noGrp="1"/>
          </p:cNvSpPr>
          <p:nvPr>
            <p:ph type="ftr" sz="quarter" idx="11"/>
          </p:nvPr>
        </p:nvSpPr>
        <p:spPr/>
        <p:txBody>
          <a:bodyPr/>
          <a:lstStyle>
            <a:extLst/>
          </a:lstStyle>
          <a:p>
            <a:pPr>
              <a:defRPr/>
            </a:pPr>
            <a:endParaRPr lang="en-IN"/>
          </a:p>
        </p:txBody>
      </p:sp>
      <p:sp>
        <p:nvSpPr>
          <p:cNvPr id="7" name="Slide Number Placeholder 6"/>
          <p:cNvSpPr>
            <a:spLocks noGrp="1"/>
          </p:cNvSpPr>
          <p:nvPr>
            <p:ph type="sldNum" sz="quarter" idx="12"/>
          </p:nvPr>
        </p:nvSpPr>
        <p:spPr/>
        <p:txBody>
          <a:bodyPr/>
          <a:lstStyle>
            <a:extLst/>
          </a:lstStyle>
          <a:p>
            <a:pPr>
              <a:defRPr/>
            </a:pPr>
            <a:fld id="{02B3986A-A417-48E3-9EA7-FFD0B61C2EC9}" type="slidenum">
              <a:rPr lang="en-IN" smtClean="0"/>
              <a:pPr>
                <a:defRPr/>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1C6925-0AC5-49DD-ADF2-1477F7450246}" type="datetimeFigureOut">
              <a:rPr lang="en-IN" smtClean="0"/>
              <a:pPr>
                <a:defRPr/>
              </a:pPr>
              <a:t>03-09-2020</a:t>
            </a:fld>
            <a:endParaRPr lang="en-IN"/>
          </a:p>
        </p:txBody>
      </p:sp>
      <p:sp>
        <p:nvSpPr>
          <p:cNvPr id="8" name="Footer Placeholder 7"/>
          <p:cNvSpPr>
            <a:spLocks noGrp="1"/>
          </p:cNvSpPr>
          <p:nvPr>
            <p:ph type="ftr" sz="quarter" idx="11"/>
          </p:nvPr>
        </p:nvSpPr>
        <p:spPr/>
        <p:txBody>
          <a:bodyPr/>
          <a:lstStyle>
            <a:extLst/>
          </a:lstStyle>
          <a:p>
            <a:pPr>
              <a:defRPr/>
            </a:pPr>
            <a:endParaRPr lang="en-IN"/>
          </a:p>
        </p:txBody>
      </p:sp>
      <p:sp>
        <p:nvSpPr>
          <p:cNvPr id="9" name="Slide Number Placeholder 8"/>
          <p:cNvSpPr>
            <a:spLocks noGrp="1"/>
          </p:cNvSpPr>
          <p:nvPr>
            <p:ph type="sldNum" sz="quarter" idx="12"/>
          </p:nvPr>
        </p:nvSpPr>
        <p:spPr/>
        <p:txBody>
          <a:bodyPr/>
          <a:lstStyle>
            <a:extLst/>
          </a:lstStyle>
          <a:p>
            <a:pPr>
              <a:defRPr/>
            </a:pPr>
            <a:fld id="{BCC37110-F2DA-491F-A6DA-0391D31272C9}" type="slidenum">
              <a:rPr lang="en-IN" smtClean="0"/>
              <a:pPr>
                <a:defRPr/>
              </a:pPr>
              <a:t>‹#›</a:t>
            </a:fld>
            <a:endParaRPr lang="en-IN"/>
          </a:p>
        </p:txBody>
      </p:sp>
    </p:spTree>
  </p:cSld>
  <p:clrMapOvr>
    <a:overrideClrMapping bg1="lt1" tx1="dk1" bg2="lt2" tx2="dk2" accent1="accent1" accent2="accent2" accent3="accent3" accent4="accent4" accent5="accent5" accent6="accent6" hlink="hlink" folHlink="folHlink"/>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C4F98D78-4031-4A12-8515-82B1DD291E37}" type="datetimeFigureOut">
              <a:rPr lang="en-IN" smtClean="0"/>
              <a:pPr>
                <a:defRPr/>
              </a:pPr>
              <a:t>03-09-2020</a:t>
            </a:fld>
            <a:endParaRPr lang="en-IN"/>
          </a:p>
        </p:txBody>
      </p:sp>
      <p:sp>
        <p:nvSpPr>
          <p:cNvPr id="4" name="Footer Placeholder 3"/>
          <p:cNvSpPr>
            <a:spLocks noGrp="1"/>
          </p:cNvSpPr>
          <p:nvPr>
            <p:ph type="ftr" sz="quarter" idx="11"/>
          </p:nvPr>
        </p:nvSpPr>
        <p:spPr/>
        <p:txBody>
          <a:bodyPr/>
          <a:lstStyle>
            <a:extLst/>
          </a:lstStyle>
          <a:p>
            <a:pPr>
              <a:defRPr/>
            </a:pPr>
            <a:endParaRPr lang="en-IN"/>
          </a:p>
        </p:txBody>
      </p:sp>
      <p:sp>
        <p:nvSpPr>
          <p:cNvPr id="5" name="Slide Number Placeholder 4"/>
          <p:cNvSpPr>
            <a:spLocks noGrp="1"/>
          </p:cNvSpPr>
          <p:nvPr>
            <p:ph type="sldNum" sz="quarter" idx="12"/>
          </p:nvPr>
        </p:nvSpPr>
        <p:spPr/>
        <p:txBody>
          <a:bodyPr/>
          <a:lstStyle>
            <a:extLst/>
          </a:lstStyle>
          <a:p>
            <a:pPr>
              <a:defRPr/>
            </a:pPr>
            <a:fld id="{1D24FF06-1C5B-42E1-AA77-54C9678236E8}" type="slidenum">
              <a:rPr lang="en-IN" smtClean="0"/>
              <a:pPr>
                <a:defRPr/>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5588EEC8-D1CF-40FE-9D1D-77E32518E9FA}" type="datetimeFigureOut">
              <a:rPr lang="en-IN" smtClean="0"/>
              <a:pPr>
                <a:defRPr/>
              </a:pPr>
              <a:t>03-09-2020</a:t>
            </a:fld>
            <a:endParaRPr lang="en-IN"/>
          </a:p>
        </p:txBody>
      </p:sp>
      <p:sp>
        <p:nvSpPr>
          <p:cNvPr id="3" name="Footer Placeholder 2"/>
          <p:cNvSpPr>
            <a:spLocks noGrp="1"/>
          </p:cNvSpPr>
          <p:nvPr>
            <p:ph type="ftr" sz="quarter" idx="11"/>
          </p:nvPr>
        </p:nvSpPr>
        <p:spPr/>
        <p:txBody>
          <a:bodyPr/>
          <a:lstStyle>
            <a:extLst/>
          </a:lstStyle>
          <a:p>
            <a:pPr>
              <a:defRPr/>
            </a:pPr>
            <a:endParaRPr lang="en-IN"/>
          </a:p>
        </p:txBody>
      </p:sp>
      <p:sp>
        <p:nvSpPr>
          <p:cNvPr id="4" name="Slide Number Placeholder 3"/>
          <p:cNvSpPr>
            <a:spLocks noGrp="1"/>
          </p:cNvSpPr>
          <p:nvPr>
            <p:ph type="sldNum" sz="quarter" idx="12"/>
          </p:nvPr>
        </p:nvSpPr>
        <p:spPr/>
        <p:txBody>
          <a:bodyPr/>
          <a:lstStyle>
            <a:extLst/>
          </a:lstStyle>
          <a:p>
            <a:pPr>
              <a:defRPr/>
            </a:pPr>
            <a:fld id="{8AFD1897-B546-46D2-9B51-D7251200DE06}" type="slidenum">
              <a:rPr lang="en-IN" smtClean="0"/>
              <a:pPr>
                <a:defRPr/>
              </a:pPr>
              <a:t>‹#›</a:t>
            </a:fld>
            <a:endParaRPr lang="en-IN"/>
          </a:p>
        </p:txBody>
      </p:sp>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BAE1978C-9C37-4671-B6EE-6374D58C1EB1}" type="datetimeFigureOut">
              <a:rPr lang="en-IN" smtClean="0"/>
              <a:pPr>
                <a:defRPr/>
              </a:pPr>
              <a:t>03-09-2020</a:t>
            </a:fld>
            <a:endParaRPr lang="en-IN"/>
          </a:p>
        </p:txBody>
      </p:sp>
      <p:sp>
        <p:nvSpPr>
          <p:cNvPr id="6" name="Footer Placeholder 5"/>
          <p:cNvSpPr>
            <a:spLocks noGrp="1"/>
          </p:cNvSpPr>
          <p:nvPr>
            <p:ph type="ftr" sz="quarter" idx="11"/>
          </p:nvPr>
        </p:nvSpPr>
        <p:spPr/>
        <p:txBody>
          <a:bodyPr/>
          <a:lstStyle>
            <a:extLst/>
          </a:lstStyle>
          <a:p>
            <a:pPr>
              <a:defRPr/>
            </a:pPr>
            <a:endParaRPr lang="en-IN"/>
          </a:p>
        </p:txBody>
      </p:sp>
      <p:sp>
        <p:nvSpPr>
          <p:cNvPr id="7" name="Slide Number Placeholder 6"/>
          <p:cNvSpPr>
            <a:spLocks noGrp="1"/>
          </p:cNvSpPr>
          <p:nvPr>
            <p:ph type="sldNum" sz="quarter" idx="12"/>
          </p:nvPr>
        </p:nvSpPr>
        <p:spPr/>
        <p:txBody>
          <a:bodyPr/>
          <a:lstStyle>
            <a:extLst/>
          </a:lstStyle>
          <a:p>
            <a:pPr>
              <a:defRPr/>
            </a:pPr>
            <a:fld id="{90D7ECE8-7540-4CDB-9977-4AB33DDCBA0E}" type="slidenum">
              <a:rPr lang="en-IN" smtClean="0"/>
              <a:pPr>
                <a:defRPr/>
              </a:pPr>
              <a:t>‹#›</a:t>
            </a:fld>
            <a:endParaRPr lang="en-IN"/>
          </a:p>
        </p:txBody>
      </p:sp>
    </p:spTree>
  </p:cSld>
  <p:clrMapOvr>
    <a:overrideClrMapping bg1="lt1" tx1="dk1" bg2="lt2" tx2="dk2" accent1="accent1" accent2="accent2" accent3="accent3" accent4="accent4" accent5="accent5" accent6="accent6" hlink="hlink" folHlink="folHlink"/>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87D81AE3-B7B9-4326-936A-563BD0C5E1FC}" type="datetimeFigureOut">
              <a:rPr lang="en-IN" smtClean="0"/>
              <a:pPr>
                <a:defRPr/>
              </a:pPr>
              <a:t>03-09-2020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736E143-F3B7-40E7-9213-87DEE367F609}" type="slidenum">
              <a:rPr lang="en-IN" smtClean="0"/>
              <a:pPr>
                <a:defRPr/>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D851B838-1723-4F98-8ABE-7181E12F5024}" type="datetimeFigureOut">
              <a:rPr lang="en-IN" smtClean="0"/>
              <a:pPr>
                <a:defRPr/>
              </a:pPr>
              <a:t>03-09-2020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A49EAC7E-EB57-455A-B2B0-DBEA06194064}" type="slidenum">
              <a:rPr lang="en-IN" smtClean="0"/>
              <a:pPr>
                <a:defRPr/>
              </a:pPr>
              <a:t>‹#›</a:t>
            </a:fld>
            <a:endParaRPr lang="en-IN"/>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ransition>
    <p:pull dir="d"/>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13" Type="http://schemas.openxmlformats.org/officeDocument/2006/relationships/diagramData" Target="../diagrams/data2.xml"/><Relationship Id="rId1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png"/><Relationship Id="rId12" Type="http://schemas.microsoft.com/office/2007/relationships/diagramDrawing" Target="../diagrams/drawing1.xml"/><Relationship Id="rId17" Type="http://schemas.microsoft.com/office/2007/relationships/diagramDrawing" Target="../diagrams/drawing2.xml"/><Relationship Id="rId2" Type="http://schemas.openxmlformats.org/officeDocument/2006/relationships/notesSlide" Target="../notesSlides/notesSlide1.xml"/><Relationship Id="rId16" Type="http://schemas.openxmlformats.org/officeDocument/2006/relationships/diagramColors" Target="../diagrams/colors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diagramColors" Target="../diagrams/colors1.xml"/><Relationship Id="rId5" Type="http://schemas.openxmlformats.org/officeDocument/2006/relationships/image" Target="../media/image3.png"/><Relationship Id="rId15" Type="http://schemas.openxmlformats.org/officeDocument/2006/relationships/diagramQuickStyle" Target="../diagrams/quickStyle2.xml"/><Relationship Id="rId10" Type="http://schemas.openxmlformats.org/officeDocument/2006/relationships/diagramQuickStyle" Target="../diagrams/quickStyle1.xml"/><Relationship Id="rId4" Type="http://schemas.openxmlformats.org/officeDocument/2006/relationships/hyperlink" Target="https://lp3770.wixsite.com/website?fbclid=IwAR3y2JL5jdwbcXIEjeg-Ny2n-mHYOTpJxvl5ne73A_slWWusaift8uMlf4U" TargetMode="External"/><Relationship Id="rId9" Type="http://schemas.openxmlformats.org/officeDocument/2006/relationships/diagramLayout" Target="../diagrams/layout1.xml"/><Relationship Id="rId14"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blog.portea.com/physiotherapy/all-you-wanted-to-know-about-physiotherapy" TargetMode="External"/><Relationship Id="rId2" Type="http://schemas.openxmlformats.org/officeDocument/2006/relationships/hyperlink" Target="https://www.portea.com/nursing/wound-care/" TargetMode="External"/><Relationship Id="rId1" Type="http://schemas.openxmlformats.org/officeDocument/2006/relationships/slideLayout" Target="../slideLayouts/slideLayout2.xml"/><Relationship Id="rId5" Type="http://schemas.openxmlformats.org/officeDocument/2006/relationships/hyperlink" Target="https://www.portea.com/nursing/catheterisation/" TargetMode="External"/><Relationship Id="rId4" Type="http://schemas.openxmlformats.org/officeDocument/2006/relationships/hyperlink" Target="https://www.portea.com/nursing/injectio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portea.com/nursing/tracheotomy/" TargetMode="External"/><Relationship Id="rId2" Type="http://schemas.openxmlformats.org/officeDocument/2006/relationships/hyperlink" Target="https://www.portea.com/our-services/elder-care/" TargetMode="Externa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hyperlink" Target="https://www.portea.com/diabetes-care/" TargetMode="External"/><Relationship Id="rId4" Type="http://schemas.openxmlformats.org/officeDocument/2006/relationships/hyperlink" Target="https://www.portea.com/nursing/urinary-catheterization/"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portea.com/physiotherapy/post-surgical-rehab/"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portea.com/nursing/icu-car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portea.com/medical-equipment/product-category/respiratory-care/bi-level-paps-non-invasive-ventilators/" TargetMode="External"/><Relationship Id="rId2" Type="http://schemas.openxmlformats.org/officeDocument/2006/relationships/hyperlink" Target="https://www.portea.com/physiotherapy/" TargetMode="External"/><Relationship Id="rId1" Type="http://schemas.openxmlformats.org/officeDocument/2006/relationships/slideLayout" Target="../slideLayouts/slideLayout2.xml"/><Relationship Id="rId5" Type="http://schemas.openxmlformats.org/officeDocument/2006/relationships/hyperlink" Target="https://www.portea.com/our-services/doctor-consultations/" TargetMode="External"/><Relationship Id="rId4" Type="http://schemas.openxmlformats.org/officeDocument/2006/relationships/hyperlink" Target="https://www.portea.com/medical-equipment/product-category/orthopaedic-physio-care/dvt-pum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portea.com/medical-equipment/product-category/cardiac-care/infusion-pump/" TargetMode="External"/><Relationship Id="rId2" Type="http://schemas.openxmlformats.org/officeDocument/2006/relationships/hyperlink" Target="https://www.portea.com/medical-equipment/product-category/respiratory-care/bi-level-paps-non-invasive-ventilators/" TargetMode="External"/><Relationship Id="rId1" Type="http://schemas.openxmlformats.org/officeDocument/2006/relationships/slideLayout" Target="../slideLayouts/slideLayout2.xml"/><Relationship Id="rId5" Type="http://schemas.openxmlformats.org/officeDocument/2006/relationships/hyperlink" Target="https://www.portea.com/medical-equipment/product-category/respiratory-care/oxygen-concentrators/" TargetMode="External"/><Relationship Id="rId4" Type="http://schemas.openxmlformats.org/officeDocument/2006/relationships/hyperlink" Target="https://www.portea.com/nursing/respiratory-care/"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ortea.com/physiotherapy/parkinsons-disease-treatment/" TargetMode="External"/><Relationship Id="rId2" Type="http://schemas.openxmlformats.org/officeDocument/2006/relationships/hyperlink" Target="https://www.portea.com/physiotherapy/paralysis-treatment-at-home/" TargetMode="External"/><Relationship Id="rId1" Type="http://schemas.openxmlformats.org/officeDocument/2006/relationships/slideLayout" Target="../slideLayouts/slideLayout2.xml"/><Relationship Id="rId5" Type="http://schemas.openxmlformats.org/officeDocument/2006/relationships/hyperlink" Target="https://www.portea.com/physiotherapy/post-surgical-rehab/" TargetMode="External"/><Relationship Id="rId4" Type="http://schemas.openxmlformats.org/officeDocument/2006/relationships/hyperlink" Target="https://www.portea.com/physiotherapy/back-pa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Box 3"/>
          <p:cNvSpPr txBox="1">
            <a:spLocks noChangeArrowheads="1"/>
          </p:cNvSpPr>
          <p:nvPr/>
        </p:nvSpPr>
        <p:spPr bwMode="auto">
          <a:xfrm>
            <a:off x="971600" y="4797152"/>
            <a:ext cx="1468437" cy="369888"/>
          </a:xfrm>
          <a:prstGeom prst="rect">
            <a:avLst/>
          </a:prstGeom>
          <a:noFill/>
          <a:ln w="9525">
            <a:noFill/>
            <a:miter lim="800000"/>
            <a:headEnd/>
            <a:tailEnd/>
          </a:ln>
        </p:spPr>
        <p:txBody>
          <a:bodyPr wrap="none">
            <a:spAutoFit/>
          </a:bodyPr>
          <a:lstStyle/>
          <a:p>
            <a:r>
              <a:rPr lang="en-US" b="1" dirty="0"/>
              <a:t>9668579993</a:t>
            </a:r>
          </a:p>
        </p:txBody>
      </p:sp>
      <p:pic>
        <p:nvPicPr>
          <p:cNvPr id="9220" name="Picture 4" descr="website-logo-clipart-4.jpg"/>
          <p:cNvPicPr>
            <a:picLocks noChangeAspect="1"/>
          </p:cNvPicPr>
          <p:nvPr/>
        </p:nvPicPr>
        <p:blipFill>
          <a:blip r:embed="rId3" cstate="print"/>
          <a:srcRect/>
          <a:stretch>
            <a:fillRect/>
          </a:stretch>
        </p:blipFill>
        <p:spPr bwMode="auto">
          <a:xfrm>
            <a:off x="467544" y="5517232"/>
            <a:ext cx="459805" cy="439216"/>
          </a:xfrm>
          <a:prstGeom prst="rect">
            <a:avLst/>
          </a:prstGeom>
          <a:noFill/>
          <a:ln w="9525">
            <a:noFill/>
            <a:miter lim="800000"/>
            <a:headEnd/>
            <a:tailEnd/>
          </a:ln>
        </p:spPr>
      </p:pic>
      <p:sp>
        <p:nvSpPr>
          <p:cNvPr id="9221" name="TextBox 5"/>
          <p:cNvSpPr txBox="1">
            <a:spLocks noChangeArrowheads="1"/>
          </p:cNvSpPr>
          <p:nvPr/>
        </p:nvSpPr>
        <p:spPr bwMode="auto">
          <a:xfrm>
            <a:off x="971600" y="5517232"/>
            <a:ext cx="3673475" cy="369887"/>
          </a:xfrm>
          <a:prstGeom prst="rect">
            <a:avLst/>
          </a:prstGeom>
          <a:noFill/>
          <a:ln w="9525">
            <a:noFill/>
            <a:miter lim="800000"/>
            <a:headEnd/>
            <a:tailEnd/>
          </a:ln>
        </p:spPr>
        <p:txBody>
          <a:bodyPr wrap="none">
            <a:spAutoFit/>
          </a:bodyPr>
          <a:lstStyle/>
          <a:p>
            <a:r>
              <a:rPr lang="en-US" u="sng" dirty="0">
                <a:hlinkClick r:id="rId4"/>
              </a:rPr>
              <a:t>https://lp3770.wixsite.com/website</a:t>
            </a:r>
            <a:endParaRPr lang="en-US" dirty="0"/>
          </a:p>
        </p:txBody>
      </p:sp>
      <p:pic>
        <p:nvPicPr>
          <p:cNvPr id="9222" name="Picture 7" descr="whatsaap.png"/>
          <p:cNvPicPr>
            <a:picLocks noChangeAspect="1"/>
          </p:cNvPicPr>
          <p:nvPr/>
        </p:nvPicPr>
        <p:blipFill>
          <a:blip r:embed="rId5" cstate="print">
            <a:lum bright="-20000"/>
          </a:blip>
          <a:srcRect/>
          <a:stretch>
            <a:fillRect/>
          </a:stretch>
        </p:blipFill>
        <p:spPr bwMode="auto">
          <a:xfrm>
            <a:off x="467544" y="4725144"/>
            <a:ext cx="504056" cy="504056"/>
          </a:xfrm>
          <a:prstGeom prst="rect">
            <a:avLst/>
          </a:prstGeom>
          <a:noFill/>
          <a:ln w="9525">
            <a:noFill/>
            <a:miter lim="800000"/>
            <a:headEnd/>
            <a:tailEnd/>
          </a:ln>
        </p:spPr>
      </p:pic>
      <p:pic>
        <p:nvPicPr>
          <p:cNvPr id="8" name="Picture 7" descr="lp-logo-png-5.png"/>
          <p:cNvPicPr>
            <a:picLocks noChangeAspect="1"/>
          </p:cNvPicPr>
          <p:nvPr/>
        </p:nvPicPr>
        <p:blipFill>
          <a:blip r:embed="rId6" cstate="print"/>
          <a:stretch>
            <a:fillRect/>
          </a:stretch>
        </p:blipFill>
        <p:spPr>
          <a:xfrm>
            <a:off x="395536" y="260648"/>
            <a:ext cx="1080120" cy="1080120"/>
          </a:xfrm>
          <a:prstGeom prst="rect">
            <a:avLst/>
          </a:prstGeom>
        </p:spPr>
      </p:pic>
      <p:sp>
        <p:nvSpPr>
          <p:cNvPr id="9" name="TextBox 8"/>
          <p:cNvSpPr txBox="1"/>
          <p:nvPr/>
        </p:nvSpPr>
        <p:spPr>
          <a:xfrm>
            <a:off x="2051720" y="548680"/>
            <a:ext cx="4824536" cy="584775"/>
          </a:xfrm>
          <a:prstGeom prst="rect">
            <a:avLst/>
          </a:prstGeom>
          <a:noFill/>
        </p:spPr>
        <p:txBody>
          <a:bodyPr wrap="square" rtlCol="0">
            <a:spAutoFit/>
          </a:bodyPr>
          <a:lstStyle/>
          <a:p>
            <a:r>
              <a:rPr lang="en-US" sz="3200" b="1" u="sng" dirty="0" smtClean="0">
                <a:solidFill>
                  <a:srgbClr val="FF0000"/>
                </a:solidFill>
                <a:effectLst>
                  <a:outerShdw blurRad="38100" dist="38100" dir="2700000" algn="tl">
                    <a:srgbClr val="000000">
                      <a:alpha val="43137"/>
                    </a:srgbClr>
                  </a:outerShdw>
                </a:effectLst>
                <a:latin typeface="Bodoni MT" pitchFamily="18" charset="0"/>
              </a:rPr>
              <a:t>HOME CARE SERVICES</a:t>
            </a:r>
            <a:endParaRPr lang="en-US" sz="3200" b="1" u="sng" dirty="0">
              <a:solidFill>
                <a:srgbClr val="FF0000"/>
              </a:solidFill>
              <a:effectLst>
                <a:outerShdw blurRad="38100" dist="38100" dir="2700000" algn="tl">
                  <a:srgbClr val="000000">
                    <a:alpha val="43137"/>
                  </a:srgbClr>
                </a:outerShdw>
              </a:effectLst>
              <a:latin typeface="Bodoni MT" pitchFamily="18" charset="0"/>
            </a:endParaRPr>
          </a:p>
        </p:txBody>
      </p:sp>
      <p:pic>
        <p:nvPicPr>
          <p:cNvPr id="9223" name="Picture 7"/>
          <p:cNvPicPr>
            <a:picLocks noChangeAspect="1" noChangeArrowheads="1"/>
          </p:cNvPicPr>
          <p:nvPr/>
        </p:nvPicPr>
        <p:blipFill>
          <a:blip r:embed="rId7" cstate="print"/>
          <a:srcRect/>
          <a:stretch>
            <a:fillRect/>
          </a:stretch>
        </p:blipFill>
        <p:spPr bwMode="auto">
          <a:xfrm>
            <a:off x="6984356" y="0"/>
            <a:ext cx="2159644" cy="3212976"/>
          </a:xfrm>
          <a:prstGeom prst="rect">
            <a:avLst/>
          </a:prstGeom>
          <a:noFill/>
          <a:ln w="9525">
            <a:noFill/>
            <a:miter lim="800000"/>
            <a:headEnd/>
            <a:tailEnd/>
          </a:ln>
          <a:effectLst/>
        </p:spPr>
      </p:pic>
      <p:graphicFrame>
        <p:nvGraphicFramePr>
          <p:cNvPr id="11" name="Diagram 10"/>
          <p:cNvGraphicFramePr/>
          <p:nvPr/>
        </p:nvGraphicFramePr>
        <p:xfrm>
          <a:off x="1475656" y="1124744"/>
          <a:ext cx="5280248" cy="368818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6" name="Diagram 15"/>
          <p:cNvGraphicFramePr/>
          <p:nvPr/>
        </p:nvGraphicFramePr>
        <p:xfrm>
          <a:off x="5580112" y="5011341"/>
          <a:ext cx="3563888" cy="184665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pic>
        <p:nvPicPr>
          <p:cNvPr id="17" name="Picture 16" descr="telephone-call-icon-isolated-on-white-background-vector-22651790.jpg"/>
          <p:cNvPicPr>
            <a:picLocks noChangeAspect="1"/>
          </p:cNvPicPr>
          <p:nvPr/>
        </p:nvPicPr>
        <p:blipFill>
          <a:blip r:embed="rId18" cstate="print"/>
          <a:srcRect t="8496" b="15038"/>
          <a:stretch>
            <a:fillRect/>
          </a:stretch>
        </p:blipFill>
        <p:spPr>
          <a:xfrm>
            <a:off x="539552" y="5229200"/>
            <a:ext cx="374025" cy="308882"/>
          </a:xfrm>
          <a:prstGeom prst="rect">
            <a:avLst/>
          </a:prstGeom>
        </p:spPr>
      </p:pic>
      <p:sp>
        <p:nvSpPr>
          <p:cNvPr id="18" name="TextBox 17"/>
          <p:cNvSpPr txBox="1"/>
          <p:nvPr/>
        </p:nvSpPr>
        <p:spPr>
          <a:xfrm>
            <a:off x="971600" y="5157192"/>
            <a:ext cx="2813591" cy="369332"/>
          </a:xfrm>
          <a:prstGeom prst="rect">
            <a:avLst/>
          </a:prstGeom>
          <a:noFill/>
        </p:spPr>
        <p:txBody>
          <a:bodyPr wrap="none" rtlCol="0">
            <a:spAutoFit/>
          </a:bodyPr>
          <a:lstStyle/>
          <a:p>
            <a:r>
              <a:rPr lang="en-US" b="1" dirty="0" smtClean="0"/>
              <a:t>8303634622/6370312857</a:t>
            </a:r>
            <a:endParaRPr lang="en-US" b="1"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0" y="0"/>
            <a:ext cx="9144000" cy="3200876"/>
          </a:xfrm>
          <a:prstGeom prst="rect">
            <a:avLst/>
          </a:prstGeom>
          <a:noFill/>
          <a:ln w="9525">
            <a:noFill/>
            <a:miter lim="800000"/>
            <a:headEnd/>
            <a:tailEnd/>
          </a:ln>
        </p:spPr>
        <p:txBody>
          <a:bodyPr>
            <a:spAutoFit/>
          </a:bodyPr>
          <a:lstStyle/>
          <a:p>
            <a:r>
              <a:rPr lang="en-IN" sz="2000" b="1" u="sng" dirty="0">
                <a:solidFill>
                  <a:srgbClr val="FF0000"/>
                </a:solidFill>
                <a:effectLst>
                  <a:outerShdw blurRad="38100" dist="38100" dir="2700000" algn="tl">
                    <a:srgbClr val="000000">
                      <a:alpha val="43137"/>
                    </a:srgbClr>
                  </a:outerShdw>
                </a:effectLst>
                <a:latin typeface="Bodoni MT" pitchFamily="18" charset="0"/>
              </a:rPr>
              <a:t>What Home Nursing Care Means?</a:t>
            </a:r>
          </a:p>
          <a:p>
            <a:endParaRPr lang="en-IN" sz="1400" dirty="0">
              <a:latin typeface="Bodoni MT" pitchFamily="18" charset="0"/>
            </a:endParaRPr>
          </a:p>
          <a:p>
            <a:r>
              <a:rPr lang="en-IN" sz="1400" dirty="0">
                <a:latin typeface="Bodoni MT" pitchFamily="18" charset="0"/>
              </a:rPr>
              <a:t>Home nursing services encompasses a wide range of healthcare services that can be easily administered at your home. Home care nursing services are usually cheaper than hospitals and nursing homes, while being just as effective as the medical care offered in a hospital or nursing home.</a:t>
            </a:r>
          </a:p>
          <a:p>
            <a:r>
              <a:rPr lang="en-IN" sz="1400" dirty="0" smtClean="0">
                <a:latin typeface="Bodoni MT" pitchFamily="18" charset="0"/>
              </a:rPr>
              <a:t>An </a:t>
            </a:r>
            <a:r>
              <a:rPr lang="en-IN" sz="1400" dirty="0">
                <a:latin typeface="Bodoni MT" pitchFamily="18" charset="0"/>
              </a:rPr>
              <a:t>in-home nursing service offers personalized nursing care at home as offered in a typical hospital while being more compassionate towards the patient and gets integrated into the patient’s family and develops an emotional bond with the patient and their family.</a:t>
            </a:r>
          </a:p>
          <a:p>
            <a:r>
              <a:rPr lang="en-IN" sz="1400" dirty="0">
                <a:latin typeface="Bodoni MT" pitchFamily="18" charset="0"/>
              </a:rPr>
              <a:t>The services offered by home care nursing are provided by registered nurses, physiotherapists and occupational therapists among others. And as such you need not worry on the quality of service offered by the home nurse. In the past, the phrases In-Home Care, Home Care and Home Health Care were used interchangeably. Today however, people have developed a better understanding towards Home Health Care or In-Home nursing service which is basically skilled nursing care whereas the term In-Home Care refers to non-medical care services like personal care and companionship and supervision.</a:t>
            </a:r>
          </a:p>
        </p:txBody>
      </p:sp>
      <p:sp>
        <p:nvSpPr>
          <p:cNvPr id="18435" name="Rectangle 4"/>
          <p:cNvSpPr>
            <a:spLocks noChangeArrowheads="1"/>
          </p:cNvSpPr>
          <p:nvPr/>
        </p:nvSpPr>
        <p:spPr bwMode="auto">
          <a:xfrm>
            <a:off x="0" y="3068960"/>
            <a:ext cx="9144000" cy="3139321"/>
          </a:xfrm>
          <a:prstGeom prst="rect">
            <a:avLst/>
          </a:prstGeom>
          <a:noFill/>
          <a:ln w="9525">
            <a:noFill/>
            <a:miter lim="800000"/>
            <a:headEnd/>
            <a:tailEnd/>
          </a:ln>
        </p:spPr>
        <p:txBody>
          <a:bodyPr>
            <a:spAutoFit/>
          </a:bodyPr>
          <a:lstStyle/>
          <a:p>
            <a:r>
              <a:rPr lang="en-IN" sz="1600" b="1" u="sng" dirty="0">
                <a:solidFill>
                  <a:srgbClr val="FF0000"/>
                </a:solidFill>
                <a:effectLst>
                  <a:outerShdw blurRad="38100" dist="38100" dir="2700000" algn="tl">
                    <a:srgbClr val="000000">
                      <a:alpha val="43137"/>
                    </a:srgbClr>
                  </a:outerShdw>
                </a:effectLst>
                <a:latin typeface="Tw Cen MT" pitchFamily="34" charset="0"/>
              </a:rPr>
              <a:t>When Do You Need Us?</a:t>
            </a:r>
          </a:p>
          <a:p>
            <a:r>
              <a:rPr lang="en-IN" sz="1400" dirty="0">
                <a:latin typeface="Bodoni MT" pitchFamily="18" charset="0"/>
              </a:rPr>
              <a:t>The main goal of home nursing service is to treat an illness or injury. The home nursing services usually entails </a:t>
            </a:r>
            <a:r>
              <a:rPr lang="en-IN" sz="1400" dirty="0">
                <a:latin typeface="Bodoni MT" pitchFamily="18" charset="0"/>
                <a:hlinkClick r:id="rId2"/>
              </a:rPr>
              <a:t>wound care</a:t>
            </a:r>
            <a:r>
              <a:rPr lang="en-IN" sz="1400" dirty="0">
                <a:latin typeface="Bodoni MT" pitchFamily="18" charset="0"/>
              </a:rPr>
              <a:t> for pressure sores or surgical wound, patient and care – giver education, Intravenous or nutrition </a:t>
            </a:r>
            <a:r>
              <a:rPr lang="en-IN" sz="1400" dirty="0">
                <a:latin typeface="Bodoni MT" pitchFamily="18" charset="0"/>
                <a:hlinkClick r:id="rId3"/>
              </a:rPr>
              <a:t>therapy</a:t>
            </a:r>
            <a:r>
              <a:rPr lang="en-IN" sz="1400" dirty="0">
                <a:latin typeface="Bodoni MT" pitchFamily="18" charset="0"/>
              </a:rPr>
              <a:t>, </a:t>
            </a:r>
            <a:r>
              <a:rPr lang="en-IN" sz="1400" dirty="0">
                <a:latin typeface="Bodoni MT" pitchFamily="18" charset="0"/>
                <a:hlinkClick r:id="rId4"/>
              </a:rPr>
              <a:t>injections</a:t>
            </a:r>
            <a:r>
              <a:rPr lang="en-IN" sz="1400" dirty="0">
                <a:latin typeface="Bodoni MT" pitchFamily="18" charset="0"/>
              </a:rPr>
              <a:t>, rehabilitation therapies and monitoring serious illness and unstable health status.</a:t>
            </a:r>
          </a:p>
          <a:p>
            <a:r>
              <a:rPr lang="en-IN" sz="1400" b="1" dirty="0">
                <a:latin typeface="Bodoni MT" pitchFamily="18" charset="0"/>
              </a:rPr>
              <a:t>Vaccination</a:t>
            </a:r>
            <a:r>
              <a:rPr lang="en-IN" sz="1400" dirty="0">
                <a:latin typeface="Bodoni MT" pitchFamily="18" charset="0"/>
              </a:rPr>
              <a:t>:</a:t>
            </a:r>
            <a:br>
              <a:rPr lang="en-IN" sz="1400" dirty="0">
                <a:latin typeface="Bodoni MT" pitchFamily="18" charset="0"/>
              </a:rPr>
            </a:br>
            <a:r>
              <a:rPr lang="en-IN" sz="1400" dirty="0">
                <a:latin typeface="Bodoni MT" pitchFamily="18" charset="0"/>
              </a:rPr>
              <a:t>Get vaccinated at home and stay safe from infectious diseases. We provide vaccination for H1N1, Typhoid, Pneumonia, Hepatitis and more by qualified nurses at home.</a:t>
            </a:r>
          </a:p>
          <a:p>
            <a:r>
              <a:rPr lang="en-IN" sz="1400" b="1" dirty="0">
                <a:latin typeface="Bodoni MT" pitchFamily="18" charset="0"/>
              </a:rPr>
              <a:t>Post Surgical Care:</a:t>
            </a:r>
            <a:r>
              <a:rPr lang="en-IN" sz="1400" dirty="0">
                <a:latin typeface="Bodoni MT" pitchFamily="18" charset="0"/>
              </a:rPr>
              <a:t/>
            </a:r>
            <a:br>
              <a:rPr lang="en-IN" sz="1400" dirty="0">
                <a:latin typeface="Bodoni MT" pitchFamily="18" charset="0"/>
              </a:rPr>
            </a:br>
            <a:r>
              <a:rPr lang="en-IN" sz="1400" dirty="0">
                <a:latin typeface="Bodoni MT" pitchFamily="18" charset="0"/>
              </a:rPr>
              <a:t>Post-surgical care is critical, and includes everything from pain management &amp; feeding to respiratory management &amp; fluid management. Get well sooner under the care of our nurses, who will help you with all of this in the comfort of your home.</a:t>
            </a:r>
          </a:p>
          <a:p>
            <a:r>
              <a:rPr lang="en-IN" sz="1400" b="1" dirty="0">
                <a:solidFill>
                  <a:srgbClr val="FF0000"/>
                </a:solidFill>
                <a:latin typeface="Bodoni MT" pitchFamily="18" charset="0"/>
                <a:hlinkClick r:id="rId5"/>
              </a:rPr>
              <a:t>Urinary Catheterisation Care</a:t>
            </a:r>
            <a:r>
              <a:rPr lang="en-IN" sz="1400" dirty="0">
                <a:solidFill>
                  <a:srgbClr val="FF0000"/>
                </a:solidFill>
                <a:latin typeface="Bodoni MT" pitchFamily="18" charset="0"/>
              </a:rPr>
              <a:t>:</a:t>
            </a:r>
            <a:r>
              <a:rPr lang="en-IN" sz="1400" dirty="0">
                <a:latin typeface="Bodoni MT" pitchFamily="18" charset="0"/>
              </a:rPr>
              <a:t/>
            </a:r>
            <a:br>
              <a:rPr lang="en-IN" sz="1400" dirty="0">
                <a:latin typeface="Bodoni MT" pitchFamily="18" charset="0"/>
              </a:rPr>
            </a:br>
            <a:r>
              <a:rPr lang="en-IN" sz="1400" dirty="0">
                <a:latin typeface="Bodoni MT" pitchFamily="18" charset="0"/>
              </a:rPr>
              <a:t>Our nurses are well trained and can help you with the process of Urine catheterization care at your home; be it catheter insertion, catheter removal or bladder wash</a:t>
            </a: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0" y="0"/>
            <a:ext cx="9144000" cy="3385542"/>
          </a:xfrm>
          <a:prstGeom prst="rect">
            <a:avLst/>
          </a:prstGeom>
          <a:noFill/>
          <a:ln w="9525">
            <a:noFill/>
            <a:miter lim="800000"/>
            <a:headEnd/>
            <a:tailEnd/>
          </a:ln>
        </p:spPr>
        <p:txBody>
          <a:bodyPr>
            <a:spAutoFit/>
          </a:bodyPr>
          <a:lstStyle/>
          <a:p>
            <a:endParaRPr lang="en-IN" sz="1400" b="1" dirty="0">
              <a:latin typeface="Tw Cen MT" pitchFamily="34" charset="0"/>
            </a:endParaRPr>
          </a:p>
          <a:p>
            <a:r>
              <a:rPr lang="en-IN" sz="1400" b="1" dirty="0" smtClean="0">
                <a:solidFill>
                  <a:srgbClr val="FF0000"/>
                </a:solidFill>
                <a:effectLst>
                  <a:outerShdw blurRad="38100" dist="38100" dir="2700000" algn="tl">
                    <a:srgbClr val="000000">
                      <a:alpha val="43137"/>
                    </a:srgbClr>
                  </a:outerShdw>
                </a:effectLst>
                <a:latin typeface="Bodoni MT" pitchFamily="18" charset="0"/>
              </a:rPr>
              <a:t>Wound </a:t>
            </a:r>
            <a:r>
              <a:rPr lang="en-IN" sz="1400" b="1" dirty="0">
                <a:solidFill>
                  <a:srgbClr val="FF0000"/>
                </a:solidFill>
                <a:effectLst>
                  <a:outerShdw blurRad="38100" dist="38100" dir="2700000" algn="tl">
                    <a:srgbClr val="000000">
                      <a:alpha val="43137"/>
                    </a:srgbClr>
                  </a:outerShdw>
                </a:effectLst>
                <a:latin typeface="Bodoni MT" pitchFamily="18" charset="0"/>
              </a:rPr>
              <a:t>Dressing:</a:t>
            </a:r>
            <a:r>
              <a:rPr lang="en-IN" sz="1400" dirty="0">
                <a:latin typeface="Bodoni MT" pitchFamily="18" charset="0"/>
              </a:rPr>
              <a:t/>
            </a:r>
            <a:br>
              <a:rPr lang="en-IN" sz="1400" dirty="0">
                <a:latin typeface="Bodoni MT" pitchFamily="18" charset="0"/>
              </a:rPr>
            </a:br>
            <a:r>
              <a:rPr lang="en-IN" sz="1400" dirty="0">
                <a:latin typeface="Bodoni MT" pitchFamily="18" charset="0"/>
              </a:rPr>
              <a:t>Did you know that the healing process varies depending on the wound type? Our nurses are experienced in handling varied types of wounds-post-operation surgical wounds, infected wounds and pressure sores and will accordingly provide appropriate wound care for a faster recovery.</a:t>
            </a:r>
          </a:p>
          <a:p>
            <a:endParaRPr lang="en-IN" sz="1400" dirty="0">
              <a:latin typeface="Bodoni MT" pitchFamily="18" charset="0"/>
            </a:endParaRPr>
          </a:p>
          <a:p>
            <a:r>
              <a:rPr lang="en-IN" sz="1400" b="1" u="sng" dirty="0">
                <a:solidFill>
                  <a:srgbClr val="FF0000"/>
                </a:solidFill>
                <a:latin typeface="Bodoni MT" pitchFamily="18" charset="0"/>
              </a:rPr>
              <a:t>Oxygen Administration:</a:t>
            </a:r>
            <a:r>
              <a:rPr lang="en-IN" sz="1400" dirty="0">
                <a:latin typeface="Bodoni MT" pitchFamily="18" charset="0"/>
              </a:rPr>
              <a:t/>
            </a:r>
            <a:br>
              <a:rPr lang="en-IN" sz="1400" dirty="0">
                <a:latin typeface="Bodoni MT" pitchFamily="18" charset="0"/>
              </a:rPr>
            </a:br>
            <a:r>
              <a:rPr lang="en-IN" sz="1400" dirty="0">
                <a:latin typeface="Bodoni MT" pitchFamily="18" charset="0"/>
              </a:rPr>
              <a:t>Oxygen administration is required in both acute and chronic conditions like trauma, haemorrhage, shock, breathlessness, pulmonary disease, and more. Don’t panic if you require one. Call a Learners Path nurse home and sit back, while she does the needful.</a:t>
            </a:r>
          </a:p>
          <a:p>
            <a:endParaRPr lang="en-IN" sz="1400" b="1" dirty="0">
              <a:latin typeface="Bodoni MT" pitchFamily="18" charset="0"/>
            </a:endParaRPr>
          </a:p>
          <a:p>
            <a:r>
              <a:rPr lang="en-IN" sz="1400" b="1" u="sng" dirty="0">
                <a:solidFill>
                  <a:srgbClr val="FF0000"/>
                </a:solidFill>
                <a:effectLst>
                  <a:outerShdw blurRad="38100" dist="38100" dir="2700000" algn="tl">
                    <a:srgbClr val="000000">
                      <a:alpha val="43137"/>
                    </a:srgbClr>
                  </a:outerShdw>
                </a:effectLst>
                <a:latin typeface="Bodoni MT" pitchFamily="18" charset="0"/>
              </a:rPr>
              <a:t>Injection</a:t>
            </a:r>
            <a:r>
              <a:rPr lang="en-IN" sz="1400" u="sng" dirty="0">
                <a:solidFill>
                  <a:srgbClr val="FF0000"/>
                </a:solidFill>
                <a:effectLst>
                  <a:outerShdw blurRad="38100" dist="38100" dir="2700000" algn="tl">
                    <a:srgbClr val="000000">
                      <a:alpha val="43137"/>
                    </a:srgbClr>
                  </a:outerShdw>
                </a:effectLst>
                <a:latin typeface="Bodoni MT" pitchFamily="18" charset="0"/>
              </a:rPr>
              <a:t>:</a:t>
            </a:r>
            <a:r>
              <a:rPr lang="en-IN" sz="1400" dirty="0">
                <a:latin typeface="Bodoni MT" pitchFamily="18" charset="0"/>
              </a:rPr>
              <a:t/>
            </a:r>
            <a:br>
              <a:rPr lang="en-IN" sz="1400" dirty="0">
                <a:latin typeface="Bodoni MT" pitchFamily="18" charset="0"/>
              </a:rPr>
            </a:br>
            <a:r>
              <a:rPr lang="en-IN" sz="1400" dirty="0">
                <a:latin typeface="Bodoni MT" pitchFamily="18" charset="0"/>
              </a:rPr>
              <a:t>Save yourself the trouble of travel and long hospital hour for a minor process like injection administration or IV infusion. Just book with us a home nurse and an experienced and registered nurse will come visit you at home to administer the required injection or IV infusion</a:t>
            </a:r>
            <a:r>
              <a:rPr lang="en-IN" dirty="0">
                <a:latin typeface="Bodoni MT" pitchFamily="18" charset="0"/>
              </a:rPr>
              <a:t>.</a:t>
            </a:r>
          </a:p>
        </p:txBody>
      </p:sp>
      <p:sp>
        <p:nvSpPr>
          <p:cNvPr id="19459" name="Rectangle 4"/>
          <p:cNvSpPr>
            <a:spLocks noChangeArrowheads="1"/>
          </p:cNvSpPr>
          <p:nvPr/>
        </p:nvSpPr>
        <p:spPr bwMode="auto">
          <a:xfrm>
            <a:off x="0" y="3571875"/>
            <a:ext cx="8785225" cy="2308324"/>
          </a:xfrm>
          <a:prstGeom prst="rect">
            <a:avLst/>
          </a:prstGeom>
          <a:noFill/>
          <a:ln w="9525">
            <a:noFill/>
            <a:miter lim="800000"/>
            <a:headEnd/>
            <a:tailEnd/>
          </a:ln>
        </p:spPr>
        <p:txBody>
          <a:bodyPr>
            <a:spAutoFit/>
          </a:bodyPr>
          <a:lstStyle/>
          <a:p>
            <a:r>
              <a:rPr lang="en-IN" b="1" u="sng" dirty="0">
                <a:solidFill>
                  <a:srgbClr val="FF0000"/>
                </a:solidFill>
                <a:effectLst>
                  <a:outerShdw blurRad="38100" dist="38100" dir="2700000" algn="tl">
                    <a:srgbClr val="000000">
                      <a:alpha val="43137"/>
                    </a:srgbClr>
                  </a:outerShdw>
                </a:effectLst>
                <a:latin typeface="Bodoni MT" pitchFamily="18" charset="0"/>
              </a:rPr>
              <a:t>How Can We Help?</a:t>
            </a:r>
          </a:p>
          <a:p>
            <a:r>
              <a:rPr lang="en-IN" sz="1400" dirty="0">
                <a:latin typeface="Bodoni MT" pitchFamily="18" charset="0"/>
              </a:rPr>
              <a:t>Our in-home nurses excel in providing services such as</a:t>
            </a:r>
          </a:p>
          <a:p>
            <a:r>
              <a:rPr lang="en-IN" sz="1400" dirty="0">
                <a:latin typeface="Bodoni MT" pitchFamily="18" charset="0"/>
              </a:rPr>
              <a:t>Post-surgical Care</a:t>
            </a:r>
          </a:p>
          <a:p>
            <a:r>
              <a:rPr lang="en-IN" sz="1400" dirty="0">
                <a:latin typeface="Bodoni MT" pitchFamily="18" charset="0"/>
                <a:hlinkClick r:id="rId2"/>
              </a:rPr>
              <a:t>Elder care</a:t>
            </a:r>
            <a:endParaRPr lang="en-IN" sz="1400" dirty="0">
              <a:latin typeface="Bodoni MT" pitchFamily="18" charset="0"/>
            </a:endParaRPr>
          </a:p>
          <a:p>
            <a:r>
              <a:rPr lang="en-IN" sz="1400" dirty="0">
                <a:latin typeface="Bodoni MT" pitchFamily="18" charset="0"/>
              </a:rPr>
              <a:t>Chronic care</a:t>
            </a:r>
          </a:p>
          <a:p>
            <a:r>
              <a:rPr lang="en-IN" sz="1400" dirty="0">
                <a:latin typeface="Bodoni MT" pitchFamily="18" charset="0"/>
                <a:hlinkClick r:id="rId3"/>
              </a:rPr>
              <a:t>Tracheotomy</a:t>
            </a:r>
            <a:endParaRPr lang="en-IN" sz="1400" dirty="0">
              <a:latin typeface="Bodoni MT" pitchFamily="18" charset="0"/>
            </a:endParaRPr>
          </a:p>
          <a:p>
            <a:r>
              <a:rPr lang="en-IN" sz="1400" dirty="0">
                <a:latin typeface="Bodoni MT" pitchFamily="18" charset="0"/>
                <a:hlinkClick r:id="rId4"/>
              </a:rPr>
              <a:t>Urinary Catheterization Care</a:t>
            </a:r>
            <a:endParaRPr lang="en-IN" sz="1400" dirty="0">
              <a:latin typeface="Bodoni MT" pitchFamily="18" charset="0"/>
            </a:endParaRPr>
          </a:p>
          <a:p>
            <a:r>
              <a:rPr lang="en-IN" sz="1400" dirty="0">
                <a:latin typeface="Bodoni MT" pitchFamily="18" charset="0"/>
              </a:rPr>
              <a:t>Wound care</a:t>
            </a:r>
          </a:p>
          <a:p>
            <a:r>
              <a:rPr lang="en-IN" sz="1400" dirty="0">
                <a:latin typeface="Bodoni MT" pitchFamily="18" charset="0"/>
              </a:rPr>
              <a:t>Injections, and IV infusion</a:t>
            </a:r>
          </a:p>
          <a:p>
            <a:r>
              <a:rPr lang="en-IN" sz="1400" dirty="0">
                <a:latin typeface="Bodoni MT" pitchFamily="18" charset="0"/>
                <a:hlinkClick r:id="rId5"/>
              </a:rPr>
              <a:t>Diabetic care</a:t>
            </a:r>
            <a:endParaRPr lang="en-IN" dirty="0">
              <a:latin typeface="Bodoni MT" pitchFamily="18" charset="0"/>
            </a:endParaRPr>
          </a:p>
        </p:txBody>
      </p:sp>
      <p:pic>
        <p:nvPicPr>
          <p:cNvPr id="19460" name="Picture 3" descr="images.jpg"/>
          <p:cNvPicPr>
            <a:picLocks noChangeAspect="1"/>
          </p:cNvPicPr>
          <p:nvPr/>
        </p:nvPicPr>
        <p:blipFill>
          <a:blip r:embed="rId6" cstate="print"/>
          <a:srcRect/>
          <a:stretch>
            <a:fillRect/>
          </a:stretch>
        </p:blipFill>
        <p:spPr bwMode="auto">
          <a:xfrm>
            <a:off x="4637088" y="4714875"/>
            <a:ext cx="4506912" cy="2143125"/>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0" y="0"/>
            <a:ext cx="9144000" cy="2677656"/>
          </a:xfrm>
          <a:prstGeom prst="rect">
            <a:avLst/>
          </a:prstGeom>
          <a:noFill/>
          <a:ln w="9525">
            <a:noFill/>
            <a:miter lim="800000"/>
            <a:headEnd/>
            <a:tailEnd/>
          </a:ln>
        </p:spPr>
        <p:txBody>
          <a:bodyPr>
            <a:spAutoFit/>
          </a:bodyPr>
          <a:lstStyle/>
          <a:p>
            <a:endParaRPr lang="en-IN" sz="1200" b="1" dirty="0">
              <a:latin typeface="Tw Cen MT" pitchFamily="34" charset="0"/>
            </a:endParaRPr>
          </a:p>
          <a:p>
            <a:r>
              <a:rPr lang="en-IN" sz="1600" b="1" u="sng" dirty="0">
                <a:solidFill>
                  <a:srgbClr val="FF0000"/>
                </a:solidFill>
                <a:effectLst>
                  <a:outerShdw blurRad="38100" dist="38100" dir="2700000" algn="tl">
                    <a:srgbClr val="000000">
                      <a:alpha val="43137"/>
                    </a:srgbClr>
                  </a:outerShdw>
                </a:effectLst>
                <a:latin typeface="Bodoni MT" pitchFamily="18" charset="0"/>
              </a:rPr>
              <a:t>What Are The Benefits Of Home Nursing Care?</a:t>
            </a:r>
          </a:p>
          <a:p>
            <a:r>
              <a:rPr lang="en-IN" sz="1400" dirty="0">
                <a:latin typeface="Bodoni MT" pitchFamily="18" charset="0"/>
              </a:rPr>
              <a:t>The benefit of home health care is plenty. Besides being convenient than getting admitted in a hospital or nursing home, the nursing care at home also helps a patient recover sooner, as it has been found that people tend to recover sooner from their illness or ailments when surrounded by their loved ones. It also supports diet and nutrition. Home health care nurses can be there to support the patient in your absence. It brings skilled nursing care in the comfort of your home.</a:t>
            </a:r>
            <a:br>
              <a:rPr lang="en-IN" sz="1400" dirty="0">
                <a:latin typeface="Bodoni MT" pitchFamily="18" charset="0"/>
              </a:rPr>
            </a:br>
            <a:endParaRPr lang="en-IN" sz="1400" dirty="0">
              <a:latin typeface="Bodoni MT" pitchFamily="18" charset="0"/>
            </a:endParaRPr>
          </a:p>
          <a:p>
            <a:r>
              <a:rPr lang="en-IN" sz="1400" dirty="0" smtClean="0">
                <a:latin typeface="Bodoni MT" pitchFamily="18" charset="0"/>
              </a:rPr>
              <a:t>Nursing </a:t>
            </a:r>
            <a:r>
              <a:rPr lang="en-IN" sz="1400" dirty="0">
                <a:latin typeface="Bodoni MT" pitchFamily="18" charset="0"/>
              </a:rPr>
              <a:t>care at home also helps in managing chronic health conditions to avoid unnecessary hospitalization. Home care nursing services also help in providing recovery care at home following a hospital stay for illness or injury. </a:t>
            </a:r>
          </a:p>
          <a:p>
            <a:r>
              <a:rPr lang="en-IN" sz="1400" dirty="0">
                <a:latin typeface="Bodoni MT" pitchFamily="18" charset="0"/>
              </a:rPr>
              <a:t>It offers one – on – one focus and support.</a:t>
            </a:r>
            <a:br>
              <a:rPr lang="en-IN" sz="1400" dirty="0">
                <a:latin typeface="Bodoni MT" pitchFamily="18" charset="0"/>
              </a:rPr>
            </a:br>
            <a:r>
              <a:rPr lang="en-IN" sz="1400" dirty="0">
                <a:latin typeface="Bodoni MT" pitchFamily="18" charset="0"/>
              </a:rPr>
              <a:t>Clients have better health outcomes.</a:t>
            </a:r>
            <a:br>
              <a:rPr lang="en-IN" sz="1400" dirty="0">
                <a:latin typeface="Bodoni MT" pitchFamily="18" charset="0"/>
              </a:rPr>
            </a:br>
            <a:r>
              <a:rPr lang="en-IN" sz="1400" dirty="0">
                <a:latin typeface="Bodoni MT" pitchFamily="18" charset="0"/>
              </a:rPr>
              <a:t>It offers medication management.</a:t>
            </a:r>
          </a:p>
        </p:txBody>
      </p:sp>
      <p:sp>
        <p:nvSpPr>
          <p:cNvPr id="20483" name="Rectangle 4"/>
          <p:cNvSpPr>
            <a:spLocks noChangeArrowheads="1"/>
          </p:cNvSpPr>
          <p:nvPr/>
        </p:nvSpPr>
        <p:spPr bwMode="auto">
          <a:xfrm>
            <a:off x="0" y="2852936"/>
            <a:ext cx="8748713" cy="2923877"/>
          </a:xfrm>
          <a:prstGeom prst="rect">
            <a:avLst/>
          </a:prstGeom>
          <a:noFill/>
          <a:ln w="9525">
            <a:noFill/>
            <a:miter lim="800000"/>
            <a:headEnd/>
            <a:tailEnd/>
          </a:ln>
        </p:spPr>
        <p:txBody>
          <a:bodyPr>
            <a:spAutoFit/>
          </a:bodyPr>
          <a:lstStyle/>
          <a:p>
            <a:r>
              <a:rPr lang="en-IN" sz="1600" b="1" u="sng" dirty="0">
                <a:solidFill>
                  <a:srgbClr val="FF0000"/>
                </a:solidFill>
                <a:effectLst>
                  <a:outerShdw blurRad="38100" dist="38100" dir="2700000" algn="tl">
                    <a:srgbClr val="000000">
                      <a:alpha val="43137"/>
                    </a:srgbClr>
                  </a:outerShdw>
                </a:effectLst>
                <a:latin typeface="Bodoni MT" pitchFamily="18" charset="0"/>
              </a:rPr>
              <a:t>What To Expect From Nursing Care Services At Home?</a:t>
            </a:r>
          </a:p>
          <a:p>
            <a:r>
              <a:rPr lang="en-IN" sz="1400" dirty="0">
                <a:latin typeface="Bodoni MT" pitchFamily="18" charset="0"/>
              </a:rPr>
              <a:t>Home care nursing starts only after the recommendation of a doctor, and it is important for the patient to see a home nurse as often as a doctor. The nursing services as mentioned before are provided by registered nurses who help in ongoing medical support and </a:t>
            </a:r>
            <a:r>
              <a:rPr lang="en-IN" sz="1400" dirty="0">
                <a:latin typeface="Bodoni MT" pitchFamily="18" charset="0"/>
                <a:hlinkClick r:id="rId2"/>
              </a:rPr>
              <a:t>rehabilitative care</a:t>
            </a:r>
            <a:r>
              <a:rPr lang="en-IN" sz="1400" dirty="0">
                <a:latin typeface="Bodoni MT" pitchFamily="18" charset="0"/>
              </a:rPr>
              <a:t>.</a:t>
            </a:r>
          </a:p>
          <a:p>
            <a:r>
              <a:rPr lang="en-IN" sz="1400" dirty="0">
                <a:latin typeface="Bodoni MT" pitchFamily="18" charset="0"/>
              </a:rPr>
              <a:t>The basic medical attention one can expect from a nursing assistant are as follows:</a:t>
            </a:r>
          </a:p>
          <a:p>
            <a:r>
              <a:rPr lang="en-IN" sz="1400" dirty="0">
                <a:latin typeface="Bodoni MT" pitchFamily="18" charset="0"/>
              </a:rPr>
              <a:t>Home care nurses on their part check upon the diet of the patient, take readings of blood pressure, temperature, heart rate and breathing</a:t>
            </a:r>
          </a:p>
          <a:p>
            <a:r>
              <a:rPr lang="en-IN" sz="1400" dirty="0">
                <a:latin typeface="Bodoni MT" pitchFamily="18" charset="0"/>
              </a:rPr>
              <a:t>Regularly check whether the patient is properly following the prescription and any other treatments</a:t>
            </a:r>
          </a:p>
          <a:p>
            <a:r>
              <a:rPr lang="en-IN" sz="1400" dirty="0">
                <a:latin typeface="Bodoni MT" pitchFamily="18" charset="0"/>
              </a:rPr>
              <a:t>Enquire about your health and any sort of pain experienced</a:t>
            </a:r>
          </a:p>
          <a:p>
            <a:r>
              <a:rPr lang="en-IN" sz="1400" dirty="0">
                <a:latin typeface="Bodoni MT" pitchFamily="18" charset="0"/>
              </a:rPr>
              <a:t>Check on the safety of the patient at home, whether any medical device is needed for the care of the patient and its feasibility at home</a:t>
            </a:r>
          </a:p>
          <a:p>
            <a:r>
              <a:rPr lang="en-IN" sz="1400" dirty="0">
                <a:latin typeface="Bodoni MT" pitchFamily="18" charset="0"/>
              </a:rPr>
              <a:t>Educate the patient about self-care</a:t>
            </a:r>
          </a:p>
          <a:p>
            <a:r>
              <a:rPr lang="en-IN" sz="1400" dirty="0">
                <a:latin typeface="Bodoni MT" pitchFamily="18" charset="0"/>
              </a:rPr>
              <a:t>And most importantly regularly co – ordinate with the doctor to provide a proper course of health care.</a:t>
            </a:r>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0" y="260350"/>
            <a:ext cx="9144000" cy="3816429"/>
          </a:xfrm>
          <a:prstGeom prst="rect">
            <a:avLst/>
          </a:prstGeom>
          <a:noFill/>
          <a:ln w="9525">
            <a:noFill/>
            <a:miter lim="800000"/>
            <a:headEnd/>
            <a:tailEnd/>
          </a:ln>
        </p:spPr>
        <p:txBody>
          <a:bodyPr>
            <a:spAutoFit/>
          </a:bodyPr>
          <a:lstStyle/>
          <a:p>
            <a:r>
              <a:rPr lang="en-IN" sz="1600" b="1" u="sng" dirty="0">
                <a:solidFill>
                  <a:srgbClr val="FF0000"/>
                </a:solidFill>
                <a:effectLst>
                  <a:outerShdw blurRad="38100" dist="38100" dir="2700000" algn="tl">
                    <a:srgbClr val="000000">
                      <a:alpha val="43137"/>
                    </a:srgbClr>
                  </a:outerShdw>
                </a:effectLst>
                <a:latin typeface="Bodoni MT" pitchFamily="18" charset="0"/>
              </a:rPr>
              <a:t>How Much Does Nursing Care</a:t>
            </a:r>
            <a:br>
              <a:rPr lang="en-IN" sz="1600" b="1" u="sng" dirty="0">
                <a:solidFill>
                  <a:srgbClr val="FF0000"/>
                </a:solidFill>
                <a:effectLst>
                  <a:outerShdw blurRad="38100" dist="38100" dir="2700000" algn="tl">
                    <a:srgbClr val="000000">
                      <a:alpha val="43137"/>
                    </a:srgbClr>
                  </a:outerShdw>
                </a:effectLst>
                <a:latin typeface="Bodoni MT" pitchFamily="18" charset="0"/>
              </a:rPr>
            </a:br>
            <a:r>
              <a:rPr lang="en-IN" sz="1600" b="1" u="sng" dirty="0">
                <a:solidFill>
                  <a:srgbClr val="FF0000"/>
                </a:solidFill>
                <a:effectLst>
                  <a:outerShdw blurRad="38100" dist="38100" dir="2700000" algn="tl">
                    <a:srgbClr val="000000">
                      <a:alpha val="43137"/>
                    </a:srgbClr>
                  </a:outerShdw>
                </a:effectLst>
                <a:latin typeface="Bodoni MT" pitchFamily="18" charset="0"/>
              </a:rPr>
              <a:t>At Home Cost?</a:t>
            </a:r>
          </a:p>
          <a:p>
            <a:r>
              <a:rPr lang="en-IN" sz="1400" dirty="0">
                <a:latin typeface="Bodoni MT" pitchFamily="18" charset="0"/>
              </a:rPr>
              <a:t>The home nursing services are now much in demand owing to rising hospitalization charges, availability of quality health care services and the demand of the elderly who prefer familiar surroundings to sterile hospitals and nursing homes.</a:t>
            </a:r>
          </a:p>
          <a:p>
            <a:endParaRPr lang="en-IN" sz="1400" dirty="0">
              <a:latin typeface="Bodoni MT" pitchFamily="18" charset="0"/>
            </a:endParaRPr>
          </a:p>
          <a:p>
            <a:r>
              <a:rPr lang="en-IN" sz="1400" dirty="0">
                <a:latin typeface="Bodoni MT" pitchFamily="18" charset="0"/>
              </a:rPr>
              <a:t>The cost of home care nursing services varies depending on the criticality of the illness and the duration of the service sought. Nevertheless the cost of the home care nursing services has been found to be anywhere between 20% and 50% cheaper as compared to hospitalization.</a:t>
            </a:r>
          </a:p>
          <a:p>
            <a:r>
              <a:rPr lang="en-IN" sz="1400" dirty="0">
                <a:latin typeface="Bodoni MT" pitchFamily="18" charset="0"/>
              </a:rPr>
              <a:t>Looking at the growth of the home healthcare services, several insurance agencies have brought forth varied policies and coverage options that cater to various needs and specifications. </a:t>
            </a:r>
          </a:p>
          <a:p>
            <a:r>
              <a:rPr lang="en-IN" sz="1400" dirty="0">
                <a:latin typeface="Bodoni MT" pitchFamily="18" charset="0"/>
              </a:rPr>
              <a:t>The benefit period ranges from three to five years and is related to maximum daily benefit over the number of years in the benefit period. However, insurance covers only part of the total claims for specific products and services and the amount for home healthcare is capped.</a:t>
            </a:r>
          </a:p>
          <a:p>
            <a:r>
              <a:rPr lang="en-IN" sz="1400" dirty="0">
                <a:latin typeface="Bodoni MT" pitchFamily="18" charset="0"/>
              </a:rPr>
              <a:t>The cost of home health care insurance also depends on several factors like your residential area and the type of care you need. Contact your general insurance provider and enquire about their home health care policy and the premium they can work out for you.</a:t>
            </a:r>
          </a:p>
        </p:txBody>
      </p:sp>
      <p:sp>
        <p:nvSpPr>
          <p:cNvPr id="21507" name="Rectangle 4"/>
          <p:cNvSpPr>
            <a:spLocks noChangeArrowheads="1"/>
          </p:cNvSpPr>
          <p:nvPr/>
        </p:nvSpPr>
        <p:spPr bwMode="auto">
          <a:xfrm>
            <a:off x="0" y="4005064"/>
            <a:ext cx="9144000" cy="2062162"/>
          </a:xfrm>
          <a:prstGeom prst="rect">
            <a:avLst/>
          </a:prstGeom>
          <a:noFill/>
          <a:ln w="9525">
            <a:noFill/>
            <a:miter lim="800000"/>
            <a:headEnd/>
            <a:tailEnd/>
          </a:ln>
        </p:spPr>
        <p:txBody>
          <a:bodyPr>
            <a:spAutoFit/>
          </a:bodyPr>
          <a:lstStyle/>
          <a:p>
            <a:r>
              <a:rPr lang="en-IN" sz="1600" b="1" u="sng" dirty="0">
                <a:solidFill>
                  <a:srgbClr val="FF0000"/>
                </a:solidFill>
                <a:effectLst>
                  <a:outerShdw blurRad="38100" dist="38100" dir="2700000" algn="tl">
                    <a:srgbClr val="000000">
                      <a:alpha val="43137"/>
                    </a:srgbClr>
                  </a:outerShdw>
                </a:effectLst>
                <a:latin typeface="Bodoni MT" pitchFamily="18" charset="0"/>
              </a:rPr>
              <a:t>Preparing For Home Nursing Service</a:t>
            </a:r>
          </a:p>
          <a:p>
            <a:r>
              <a:rPr lang="en-IN" sz="1600" dirty="0">
                <a:latin typeface="Bodoni MT" pitchFamily="18" charset="0"/>
              </a:rPr>
              <a:t>Proper prior preparation for home healthcare is ideal to make the most of the at home nursing service. There are a few set of things that need to be done before you avail of the nursing services like;</a:t>
            </a:r>
          </a:p>
          <a:p>
            <a:r>
              <a:rPr lang="en-IN" sz="1600" dirty="0">
                <a:latin typeface="Bodoni MT" pitchFamily="18" charset="0"/>
              </a:rPr>
              <a:t>Create a personal emergency contact list</a:t>
            </a:r>
          </a:p>
          <a:p>
            <a:r>
              <a:rPr lang="en-IN" sz="1600" dirty="0">
                <a:latin typeface="Bodoni MT" pitchFamily="18" charset="0"/>
              </a:rPr>
              <a:t>Have your prescription and other reports ready</a:t>
            </a:r>
          </a:p>
          <a:p>
            <a:r>
              <a:rPr lang="en-IN" sz="1600" dirty="0">
                <a:latin typeface="Bodoni MT" pitchFamily="18" charset="0"/>
              </a:rPr>
              <a:t>Contact list of your doctor</a:t>
            </a:r>
          </a:p>
          <a:p>
            <a:r>
              <a:rPr lang="en-IN" sz="1600" dirty="0">
                <a:latin typeface="Bodoni MT" pitchFamily="18" charset="0"/>
              </a:rPr>
              <a:t>Make a list of the tasks expected from the nurse</a:t>
            </a:r>
          </a:p>
          <a:p>
            <a:r>
              <a:rPr lang="en-IN" sz="1600" dirty="0">
                <a:latin typeface="Bodoni MT" pitchFamily="18" charset="0"/>
              </a:rPr>
              <a:t>Explain to the nurse any specific instruction you would like the nurse to know</a:t>
            </a:r>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0" y="0"/>
            <a:ext cx="9144000" cy="1323975"/>
          </a:xfrm>
          <a:prstGeom prst="rect">
            <a:avLst/>
          </a:prstGeom>
          <a:noFill/>
          <a:ln w="9525">
            <a:noFill/>
            <a:miter lim="800000"/>
            <a:headEnd/>
            <a:tailEnd/>
          </a:ln>
        </p:spPr>
        <p:txBody>
          <a:bodyPr>
            <a:spAutoFit/>
          </a:bodyPr>
          <a:lstStyle/>
          <a:p>
            <a:r>
              <a:rPr lang="en-IN" sz="1600" b="1" u="sng" dirty="0">
                <a:solidFill>
                  <a:srgbClr val="FF0000"/>
                </a:solidFill>
                <a:effectLst>
                  <a:outerShdw blurRad="38100" dist="38100" dir="2700000" algn="tl">
                    <a:srgbClr val="000000">
                      <a:alpha val="43137"/>
                    </a:srgbClr>
                  </a:outerShdw>
                </a:effectLst>
                <a:latin typeface="Bodoni MT" pitchFamily="18" charset="0"/>
              </a:rPr>
              <a:t>What Is An In-Home Trained Attendant Service?</a:t>
            </a:r>
          </a:p>
          <a:p>
            <a:r>
              <a:rPr lang="en-IN" sz="1600" dirty="0">
                <a:latin typeface="Bodoni MT" pitchFamily="18" charset="0"/>
              </a:rPr>
              <a:t>An in-home trained attendant service provides holistic support at home. Trained attendants, also known as caregivers, take care of the daily activities of a person in need. They help with personal grooming, movement, feeding, light housekeeping, and are also trained to monitor general health by regularly measuring essential vitals like heart rate, blood pressure, etc.</a:t>
            </a:r>
          </a:p>
        </p:txBody>
      </p:sp>
      <p:sp>
        <p:nvSpPr>
          <p:cNvPr id="22531" name="Rectangle 4"/>
          <p:cNvSpPr>
            <a:spLocks noChangeArrowheads="1"/>
          </p:cNvSpPr>
          <p:nvPr/>
        </p:nvSpPr>
        <p:spPr bwMode="auto">
          <a:xfrm>
            <a:off x="34925" y="1268760"/>
            <a:ext cx="9109075" cy="3540125"/>
          </a:xfrm>
          <a:prstGeom prst="rect">
            <a:avLst/>
          </a:prstGeom>
          <a:noFill/>
          <a:ln w="9525">
            <a:noFill/>
            <a:miter lim="800000"/>
            <a:headEnd/>
            <a:tailEnd/>
          </a:ln>
        </p:spPr>
        <p:txBody>
          <a:bodyPr>
            <a:spAutoFit/>
          </a:bodyPr>
          <a:lstStyle/>
          <a:p>
            <a:r>
              <a:rPr lang="en-IN" sz="1600" b="1" u="sng" dirty="0">
                <a:solidFill>
                  <a:srgbClr val="FF0000"/>
                </a:solidFill>
                <a:effectLst>
                  <a:outerShdw blurRad="38100" dist="38100" dir="2700000" algn="tl">
                    <a:srgbClr val="000000">
                      <a:alpha val="43137"/>
                    </a:srgbClr>
                  </a:outerShdw>
                </a:effectLst>
                <a:latin typeface="Bodoni MT" pitchFamily="18" charset="0"/>
              </a:rPr>
              <a:t>When Do You Need Us?</a:t>
            </a:r>
          </a:p>
          <a:p>
            <a:r>
              <a:rPr lang="en-IN" sz="1600" b="1" dirty="0">
                <a:latin typeface="Bodoni MT" pitchFamily="18" charset="0"/>
              </a:rPr>
              <a:t>Elder Care</a:t>
            </a:r>
          </a:p>
          <a:p>
            <a:r>
              <a:rPr lang="en-IN" sz="1600" dirty="0">
                <a:latin typeface="Bodoni MT" pitchFamily="18" charset="0"/>
              </a:rPr>
              <a:t>If you have an elderly loved one who needs support and assistance with daily activities, we give them the care and compassion they deserve. Get our 12 / 24-hr trained attendant service at home.</a:t>
            </a:r>
          </a:p>
          <a:p>
            <a:r>
              <a:rPr lang="en-IN" sz="1600" b="1" u="sng" dirty="0">
                <a:solidFill>
                  <a:srgbClr val="FF0000"/>
                </a:solidFill>
                <a:effectLst>
                  <a:outerShdw blurRad="38100" dist="38100" dir="2700000" algn="tl">
                    <a:srgbClr val="000000">
                      <a:alpha val="43137"/>
                    </a:srgbClr>
                  </a:outerShdw>
                </a:effectLst>
                <a:latin typeface="Bodoni MT" pitchFamily="18" charset="0"/>
              </a:rPr>
              <a:t>Mother and Baby Care</a:t>
            </a:r>
          </a:p>
          <a:p>
            <a:r>
              <a:rPr lang="en-IN" sz="1600" dirty="0">
                <a:latin typeface="Bodoni MT" pitchFamily="18" charset="0"/>
              </a:rPr>
              <a:t>Both mother and newborn need constant attention while feeding, bathing, housekeeping, and more. The support of a well-trained attendant at home will do them wonders.</a:t>
            </a:r>
          </a:p>
          <a:p>
            <a:r>
              <a:rPr lang="en-IN" sz="1600" b="1" u="sng" dirty="0">
                <a:solidFill>
                  <a:srgbClr val="FF0000"/>
                </a:solidFill>
                <a:effectLst>
                  <a:outerShdw blurRad="38100" dist="38100" dir="2700000" algn="tl">
                    <a:srgbClr val="000000">
                      <a:alpha val="43137"/>
                    </a:srgbClr>
                  </a:outerShdw>
                </a:effectLst>
                <a:latin typeface="Bodoni MT" pitchFamily="18" charset="0"/>
              </a:rPr>
              <a:t>Health and Lifestyle Management</a:t>
            </a:r>
          </a:p>
          <a:p>
            <a:r>
              <a:rPr lang="en-IN" sz="1600" dirty="0">
                <a:latin typeface="Bodoni MT" pitchFamily="18" charset="0"/>
              </a:rPr>
              <a:t>If a loved one needs help moving around or to be monitored regularly, a trained attendant is exactly who you need at home</a:t>
            </a:r>
          </a:p>
          <a:p>
            <a:r>
              <a:rPr lang="en-IN" sz="1600" b="1" u="sng" dirty="0">
                <a:solidFill>
                  <a:srgbClr val="FF0000"/>
                </a:solidFill>
                <a:effectLst>
                  <a:outerShdw blurRad="38100" dist="38100" dir="2700000" algn="tl">
                    <a:srgbClr val="000000">
                      <a:alpha val="43137"/>
                    </a:srgbClr>
                  </a:outerShdw>
                </a:effectLst>
                <a:latin typeface="Bodoni MT" pitchFamily="18" charset="0"/>
              </a:rPr>
              <a:t>Post-Operative Support</a:t>
            </a:r>
          </a:p>
          <a:p>
            <a:r>
              <a:rPr lang="en-IN" sz="1600" dirty="0">
                <a:latin typeface="Bodoni MT" pitchFamily="18" charset="0"/>
              </a:rPr>
              <a:t>Looking after someone who has just undergone surgery can be stressful for the family. However, a trained in-home attendant can make things easier by keeping a check on the patient’s essential vitals and supporting the family.</a:t>
            </a:r>
          </a:p>
        </p:txBody>
      </p:sp>
      <p:sp>
        <p:nvSpPr>
          <p:cNvPr id="22532" name="Rectangle 5"/>
          <p:cNvSpPr>
            <a:spLocks noChangeArrowheads="1"/>
          </p:cNvSpPr>
          <p:nvPr/>
        </p:nvSpPr>
        <p:spPr bwMode="auto">
          <a:xfrm>
            <a:off x="0" y="4653136"/>
            <a:ext cx="5148064" cy="1631216"/>
          </a:xfrm>
          <a:prstGeom prst="rect">
            <a:avLst/>
          </a:prstGeom>
          <a:noFill/>
          <a:ln w="9525">
            <a:noFill/>
            <a:miter lim="800000"/>
            <a:headEnd/>
            <a:tailEnd/>
          </a:ln>
        </p:spPr>
        <p:txBody>
          <a:bodyPr wrap="square">
            <a:spAutoFit/>
          </a:bodyPr>
          <a:lstStyle/>
          <a:p>
            <a:r>
              <a:rPr lang="en-IN" sz="1600" b="1" u="sng" dirty="0">
                <a:solidFill>
                  <a:srgbClr val="FF0000"/>
                </a:solidFill>
                <a:effectLst>
                  <a:outerShdw blurRad="38100" dist="38100" dir="2700000" algn="tl">
                    <a:srgbClr val="000000">
                      <a:alpha val="43137"/>
                    </a:srgbClr>
                  </a:outerShdw>
                </a:effectLst>
                <a:latin typeface="Tw Cen MT" pitchFamily="34" charset="0"/>
              </a:rPr>
              <a:t>How Can We Help?</a:t>
            </a:r>
          </a:p>
          <a:p>
            <a:r>
              <a:rPr lang="en-IN" sz="1400" b="1" i="1" dirty="0">
                <a:latin typeface="Tw Cen MT" pitchFamily="34" charset="0"/>
              </a:rPr>
              <a:t>Our trained attendants provide care to those in need, </a:t>
            </a:r>
          </a:p>
          <a:p>
            <a:r>
              <a:rPr lang="en-IN" sz="1400" b="1" i="1" dirty="0">
                <a:latin typeface="Tw Cen MT" pitchFamily="34" charset="0"/>
              </a:rPr>
              <a:t>in the comfort of their homes. </a:t>
            </a:r>
          </a:p>
          <a:p>
            <a:r>
              <a:rPr lang="en-IN" sz="1400" b="1" i="1" dirty="0">
                <a:latin typeface="Tw Cen MT" pitchFamily="34" charset="0"/>
              </a:rPr>
              <a:t>They can help with personal grooming, feeding, </a:t>
            </a:r>
            <a:r>
              <a:rPr lang="en-IN" sz="1400" b="1" i="1" dirty="0" smtClean="0">
                <a:latin typeface="Tw Cen MT" pitchFamily="34" charset="0"/>
              </a:rPr>
              <a:t>mobility, oral </a:t>
            </a:r>
          </a:p>
          <a:p>
            <a:r>
              <a:rPr lang="en-IN" sz="1400" b="1" i="1" dirty="0" smtClean="0">
                <a:latin typeface="Tw Cen MT" pitchFamily="34" charset="0"/>
              </a:rPr>
              <a:t>medication</a:t>
            </a:r>
            <a:r>
              <a:rPr lang="en-IN" sz="1400" b="1" i="1" dirty="0">
                <a:latin typeface="Tw Cen MT" pitchFamily="34" charset="0"/>
              </a:rPr>
              <a:t>, monitoring of vitals and more. </a:t>
            </a:r>
            <a:r>
              <a:rPr lang="en-IN" sz="1400" b="1" i="1" dirty="0" smtClean="0">
                <a:latin typeface="Tw Cen MT" pitchFamily="34" charset="0"/>
              </a:rPr>
              <a:t>As </a:t>
            </a:r>
            <a:r>
              <a:rPr lang="en-IN" sz="1400" b="1" i="1" dirty="0">
                <a:latin typeface="Tw Cen MT" pitchFamily="34" charset="0"/>
              </a:rPr>
              <a:t>per your requirement</a:t>
            </a:r>
            <a:r>
              <a:rPr lang="en-IN" sz="1400" b="1" i="1" dirty="0" smtClean="0">
                <a:latin typeface="Tw Cen MT" pitchFamily="34" charset="0"/>
              </a:rPr>
              <a:t>,</a:t>
            </a:r>
          </a:p>
          <a:p>
            <a:r>
              <a:rPr lang="en-IN" sz="1400" b="1" i="1" dirty="0" smtClean="0">
                <a:latin typeface="Tw Cen MT" pitchFamily="34" charset="0"/>
              </a:rPr>
              <a:t>             </a:t>
            </a:r>
            <a:r>
              <a:rPr lang="en-IN" sz="1400" b="1" i="1" dirty="0">
                <a:latin typeface="Tw Cen MT" pitchFamily="34" charset="0"/>
              </a:rPr>
              <a:t>you can hire the services of </a:t>
            </a:r>
            <a:r>
              <a:rPr lang="en-IN" sz="1400" b="1" i="1" dirty="0" smtClean="0">
                <a:latin typeface="Tw Cen MT" pitchFamily="34" charset="0"/>
              </a:rPr>
              <a:t>a trained </a:t>
            </a:r>
            <a:r>
              <a:rPr lang="en-IN" sz="1400" b="1" i="1" dirty="0">
                <a:latin typeface="Tw Cen MT" pitchFamily="34" charset="0"/>
              </a:rPr>
              <a:t>attendant for 12 </a:t>
            </a:r>
            <a:r>
              <a:rPr lang="en-IN" sz="1400" b="1" i="1" dirty="0" smtClean="0">
                <a:latin typeface="Tw Cen MT" pitchFamily="34" charset="0"/>
              </a:rPr>
              <a:t>hours</a:t>
            </a:r>
          </a:p>
          <a:p>
            <a:r>
              <a:rPr lang="en-IN" sz="1400" b="1" i="1" dirty="0">
                <a:latin typeface="Tw Cen MT" pitchFamily="34" charset="0"/>
              </a:rPr>
              <a:t> </a:t>
            </a:r>
            <a:r>
              <a:rPr lang="en-IN" sz="1400" b="1" i="1" dirty="0" smtClean="0">
                <a:latin typeface="Tw Cen MT" pitchFamily="34" charset="0"/>
              </a:rPr>
              <a:t>                            </a:t>
            </a:r>
            <a:r>
              <a:rPr lang="en-IN" sz="1400" b="1" i="1" dirty="0">
                <a:latin typeface="Tw Cen MT" pitchFamily="34" charset="0"/>
              </a:rPr>
              <a:t>or 24 </a:t>
            </a:r>
            <a:r>
              <a:rPr lang="en-IN" sz="1400" b="1" i="1" dirty="0" smtClean="0">
                <a:latin typeface="Tw Cen MT" pitchFamily="34" charset="0"/>
              </a:rPr>
              <a:t>hour</a:t>
            </a:r>
            <a:endParaRPr lang="en-IN" sz="1400" b="1" i="1" dirty="0">
              <a:latin typeface="Tw Cen MT" pitchFamily="34" charset="0"/>
            </a:endParaRPr>
          </a:p>
        </p:txBody>
      </p:sp>
      <p:pic>
        <p:nvPicPr>
          <p:cNvPr id="22533" name="Picture 4" descr="download (2).jpg"/>
          <p:cNvPicPr>
            <a:picLocks noChangeAspect="1"/>
          </p:cNvPicPr>
          <p:nvPr/>
        </p:nvPicPr>
        <p:blipFill>
          <a:blip r:embed="rId2" cstate="print"/>
          <a:srcRect/>
          <a:stretch>
            <a:fillRect/>
          </a:stretch>
        </p:blipFill>
        <p:spPr bwMode="auto">
          <a:xfrm>
            <a:off x="4860032" y="5013176"/>
            <a:ext cx="4283967" cy="1844824"/>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0" y="-26988"/>
            <a:ext cx="9144000" cy="3538538"/>
          </a:xfrm>
          <a:prstGeom prst="rect">
            <a:avLst/>
          </a:prstGeom>
          <a:noFill/>
          <a:ln w="9525">
            <a:noFill/>
            <a:miter lim="800000"/>
            <a:headEnd/>
            <a:tailEnd/>
          </a:ln>
        </p:spPr>
        <p:txBody>
          <a:bodyPr>
            <a:spAutoFit/>
          </a:bodyPr>
          <a:lstStyle/>
          <a:p>
            <a:endParaRPr lang="en-IN" sz="1400" b="1" dirty="0">
              <a:latin typeface="Bodoni MT" pitchFamily="18" charset="0"/>
            </a:endParaRPr>
          </a:p>
          <a:p>
            <a:r>
              <a:rPr lang="en-IN" sz="1600" b="1" u="sng" dirty="0">
                <a:solidFill>
                  <a:srgbClr val="FF0000"/>
                </a:solidFill>
                <a:effectLst>
                  <a:outerShdw blurRad="38100" dist="38100" dir="2700000" algn="tl">
                    <a:srgbClr val="000000">
                      <a:alpha val="43137"/>
                    </a:srgbClr>
                  </a:outerShdw>
                </a:effectLst>
                <a:latin typeface="Bodoni MT" pitchFamily="18" charset="0"/>
              </a:rPr>
              <a:t>What Is New Born Baby &amp; Mother Care Program?</a:t>
            </a:r>
          </a:p>
          <a:p>
            <a:r>
              <a:rPr lang="en-IN" sz="1400" dirty="0">
                <a:latin typeface="Bodoni MT" pitchFamily="18" charset="0"/>
              </a:rPr>
              <a:t>Pregnancy care comprises of three parts prenatal care, during pregnancy and postnatal care. While a lot of attention is given to prenatal care, postnatal care is equally important. In fact, postnatal is a difficult period and the new mother requires a lot of care, guidance and attention for the proper recovery and good health of both the mother and the child. Giving birth can be both an emotional and stressful period for a new mother. </a:t>
            </a:r>
          </a:p>
          <a:p>
            <a:endParaRPr lang="en-IN" sz="1400" dirty="0">
              <a:latin typeface="Bodoni MT" pitchFamily="18" charset="0"/>
            </a:endParaRPr>
          </a:p>
          <a:p>
            <a:r>
              <a:rPr lang="en-IN" sz="1400" dirty="0">
                <a:latin typeface="Bodoni MT" pitchFamily="18" charset="0"/>
              </a:rPr>
              <a:t>According to the World Health Organisation (WHO) the first 24 hours after birth are most critical for both the baby and the mother and proper care and attention should be given to the new mother and the baby in this period.</a:t>
            </a:r>
          </a:p>
          <a:p>
            <a:r>
              <a:rPr lang="en-IN" sz="1400" dirty="0">
                <a:latin typeface="Bodoni MT" pitchFamily="18" charset="0"/>
              </a:rPr>
              <a:t>Learners Path offers a carefully designed Kanga and </a:t>
            </a:r>
            <a:r>
              <a:rPr lang="en-IN" sz="1400" dirty="0" err="1">
                <a:latin typeface="Bodoni MT" pitchFamily="18" charset="0"/>
              </a:rPr>
              <a:t>Roo</a:t>
            </a:r>
            <a:r>
              <a:rPr lang="en-IN" sz="1400" dirty="0">
                <a:latin typeface="Bodoni MT" pitchFamily="18" charset="0"/>
              </a:rPr>
              <a:t> program. It is a postnatal care program that takes the workload and the worries away from the new parents. Parenthood is an overwhelming experience and in today’s world where couple’s are sometimes forced to live away from their families or have no family support in this critical period, they have to take care of the baby on their own. This translates into a lot of work and stress for the new parents, especially in the first few months which are critical for both the baby and the mother.</a:t>
            </a:r>
          </a:p>
          <a:p>
            <a:r>
              <a:rPr lang="en-IN" sz="1400" dirty="0">
                <a:latin typeface="Bodoni MT" pitchFamily="18" charset="0"/>
              </a:rPr>
              <a:t>Under the Kanga and </a:t>
            </a:r>
            <a:r>
              <a:rPr lang="en-IN" sz="1400" dirty="0" err="1">
                <a:latin typeface="Bodoni MT" pitchFamily="18" charset="0"/>
              </a:rPr>
              <a:t>Roo</a:t>
            </a:r>
            <a:r>
              <a:rPr lang="en-IN" sz="1400" dirty="0">
                <a:latin typeface="Bodoni MT" pitchFamily="18" charset="0"/>
              </a:rPr>
              <a:t> program Learners Path assigns a medically trained care giver to help the mother with newborn baby care and also offers after delivery care for mother.</a:t>
            </a:r>
          </a:p>
        </p:txBody>
      </p:sp>
      <p:sp>
        <p:nvSpPr>
          <p:cNvPr id="23555" name="Rectangle 4"/>
          <p:cNvSpPr>
            <a:spLocks noChangeArrowheads="1"/>
          </p:cNvSpPr>
          <p:nvPr/>
        </p:nvSpPr>
        <p:spPr bwMode="auto">
          <a:xfrm>
            <a:off x="0" y="3525838"/>
            <a:ext cx="9144000" cy="3323987"/>
          </a:xfrm>
          <a:prstGeom prst="rect">
            <a:avLst/>
          </a:prstGeom>
          <a:noFill/>
          <a:ln w="9525">
            <a:noFill/>
            <a:miter lim="800000"/>
            <a:headEnd/>
            <a:tailEnd/>
          </a:ln>
        </p:spPr>
        <p:txBody>
          <a:bodyPr>
            <a:spAutoFit/>
          </a:bodyPr>
          <a:lstStyle/>
          <a:p>
            <a:r>
              <a:rPr lang="en-IN" sz="1400" b="1" u="sng" dirty="0">
                <a:solidFill>
                  <a:srgbClr val="FF0000"/>
                </a:solidFill>
                <a:effectLst>
                  <a:outerShdw blurRad="38100" dist="38100" dir="2700000" algn="tl">
                    <a:srgbClr val="000000">
                      <a:alpha val="43137"/>
                    </a:srgbClr>
                  </a:outerShdw>
                </a:effectLst>
                <a:latin typeface="Bodoni MT" pitchFamily="18" charset="0"/>
              </a:rPr>
              <a:t>When Do You Need Us?</a:t>
            </a:r>
          </a:p>
          <a:p>
            <a:r>
              <a:rPr lang="en-IN" sz="1400" dirty="0">
                <a:latin typeface="Bodoni MT" pitchFamily="18" charset="0"/>
              </a:rPr>
              <a:t>Through our newborn baby care service you can rely on us to offer you a comprehensive neonatal care and after pregnancy care by a highly trustful, caring and well trained caregiver. Our caregivers have themselves been mothers and as such are highly experienced in providing new born baby care and post delivery care. Some of the services in our Kanga and </a:t>
            </a:r>
            <a:r>
              <a:rPr lang="en-IN" sz="1400" dirty="0" err="1">
                <a:latin typeface="Bodoni MT" pitchFamily="18" charset="0"/>
              </a:rPr>
              <a:t>Roo</a:t>
            </a:r>
            <a:r>
              <a:rPr lang="en-IN" sz="1400" dirty="0">
                <a:latin typeface="Bodoni MT" pitchFamily="18" charset="0"/>
              </a:rPr>
              <a:t> program include:</a:t>
            </a:r>
          </a:p>
          <a:p>
            <a:r>
              <a:rPr lang="en-IN" sz="1400" b="1" u="sng" dirty="0">
                <a:solidFill>
                  <a:srgbClr val="FF0000"/>
                </a:solidFill>
                <a:effectLst>
                  <a:outerShdw blurRad="38100" dist="38100" dir="2700000" algn="tl">
                    <a:srgbClr val="000000">
                      <a:alpha val="43137"/>
                    </a:srgbClr>
                  </a:outerShdw>
                </a:effectLst>
                <a:latin typeface="Bodoni MT" pitchFamily="18" charset="0"/>
              </a:rPr>
              <a:t>New Mother Care</a:t>
            </a:r>
          </a:p>
          <a:p>
            <a:r>
              <a:rPr lang="en-IN" sz="1400" dirty="0">
                <a:latin typeface="Bodoni MT" pitchFamily="18" charset="0"/>
              </a:rPr>
              <a:t>After the enlivening birthing process, several new mothers fall into postpartum depression. Emotional support and massage might help the mother recover and enjoy her motherhood. Post operative and after delivery care is very important for the new mother to make a full recovery. So if you are looking for a supportive professional care for the mother then this program is for you.</a:t>
            </a:r>
          </a:p>
          <a:p>
            <a:r>
              <a:rPr lang="en-IN" sz="1400" b="1" u="sng" dirty="0">
                <a:solidFill>
                  <a:srgbClr val="FF0000"/>
                </a:solidFill>
                <a:effectLst>
                  <a:outerShdw blurRad="38100" dist="38100" dir="2700000" algn="tl">
                    <a:srgbClr val="000000">
                      <a:alpha val="43137"/>
                    </a:srgbClr>
                  </a:outerShdw>
                </a:effectLst>
                <a:latin typeface="Bodoni MT" pitchFamily="18" charset="0"/>
              </a:rPr>
              <a:t>New Born Baby Care</a:t>
            </a:r>
          </a:p>
          <a:p>
            <a:r>
              <a:rPr lang="en-IN" sz="1400" dirty="0">
                <a:latin typeface="Bodoni MT" pitchFamily="18" charset="0"/>
              </a:rPr>
              <a:t>A new born baby is very delicate and needs special attention and care. A new mother often finds herself struggling during this period. To help the new mother take care of baby, our care givers are specifically trained to provide new born baby care and help with lactation, massages and postnatal exercises. So just book with us for a new born baby care service and enjoy your motherhood, while we do the hard work</a:t>
            </a:r>
            <a:r>
              <a:rPr lang="en-IN" sz="1400" dirty="0" smtClean="0">
                <a:latin typeface="Bodoni MT" pitchFamily="18" charset="0"/>
              </a:rPr>
              <a:t>.</a:t>
            </a:r>
            <a:endParaRPr lang="en-IN" sz="1400" dirty="0">
              <a:latin typeface="Bodoni MT" pitchFamily="18" charset="0"/>
            </a:endParaRPr>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3" y="0"/>
            <a:ext cx="9180513" cy="3385542"/>
          </a:xfrm>
          <a:prstGeom prst="rect">
            <a:avLst/>
          </a:prstGeom>
        </p:spPr>
        <p:txBody>
          <a:bodyPr>
            <a:spAutoFit/>
          </a:bodyPr>
          <a:lstStyle/>
          <a:p>
            <a:pPr fontAlgn="auto">
              <a:spcBef>
                <a:spcPts val="0"/>
              </a:spcBef>
              <a:spcAft>
                <a:spcPts val="0"/>
              </a:spcAft>
              <a:defRPr/>
            </a:pPr>
            <a:r>
              <a:rPr lang="en-IN" sz="1700" b="1" u="sng" dirty="0">
                <a:solidFill>
                  <a:srgbClr val="FF0000"/>
                </a:solidFill>
                <a:effectLst>
                  <a:outerShdw blurRad="38100" dist="38100" dir="2700000" algn="tl">
                    <a:srgbClr val="000000">
                      <a:alpha val="43137"/>
                    </a:srgbClr>
                  </a:outerShdw>
                </a:effectLst>
                <a:latin typeface="Bodoni MT" pitchFamily="18" charset="0"/>
                <a:cs typeface="+mn-cs"/>
              </a:rPr>
              <a:t>How Can We Help?</a:t>
            </a:r>
          </a:p>
          <a:p>
            <a:pPr fontAlgn="auto">
              <a:spcBef>
                <a:spcPts val="0"/>
              </a:spcBef>
              <a:spcAft>
                <a:spcPts val="0"/>
              </a:spcAft>
              <a:defRPr/>
            </a:pPr>
            <a:endParaRPr lang="en-IN" sz="1400" b="1" dirty="0">
              <a:latin typeface="Bodoni MT" pitchFamily="18" charset="0"/>
              <a:cs typeface="+mn-cs"/>
            </a:endParaRPr>
          </a:p>
          <a:p>
            <a:pPr fontAlgn="auto">
              <a:spcBef>
                <a:spcPts val="0"/>
              </a:spcBef>
              <a:spcAft>
                <a:spcPts val="0"/>
              </a:spcAft>
              <a:defRPr/>
            </a:pPr>
            <a:r>
              <a:rPr lang="en-IN" sz="1400" b="1" u="sng" cap="all" dirty="0">
                <a:solidFill>
                  <a:srgbClr val="FF0000"/>
                </a:solidFill>
                <a:effectLst>
                  <a:outerShdw blurRad="38100" dist="38100" dir="2700000" algn="tl">
                    <a:srgbClr val="000000">
                      <a:alpha val="43137"/>
                    </a:srgbClr>
                  </a:outerShdw>
                </a:effectLst>
                <a:latin typeface="Bodoni MT" pitchFamily="18" charset="0"/>
                <a:cs typeface="+mn-cs"/>
              </a:rPr>
              <a:t>IMPORTANCE OF NEW BORN BABY &amp; MOTHER CARE</a:t>
            </a:r>
          </a:p>
          <a:p>
            <a:pPr fontAlgn="auto">
              <a:spcBef>
                <a:spcPts val="0"/>
              </a:spcBef>
              <a:spcAft>
                <a:spcPts val="0"/>
              </a:spcAft>
              <a:defRPr/>
            </a:pPr>
            <a:r>
              <a:rPr lang="en-IN" sz="1400" dirty="0">
                <a:latin typeface="Bodoni MT" pitchFamily="18" charset="0"/>
                <a:cs typeface="+mn-cs"/>
              </a:rPr>
              <a:t>The prime aim of the New Born Baby Care and Mother Care is to advise on planning of postnatal care, education and support required during the postnatal period A lot of care and attention is given to new born baby, which is indeed important and duly needed, although so is the importance of a post delivery care for the mother. </a:t>
            </a:r>
          </a:p>
          <a:p>
            <a:pPr fontAlgn="auto">
              <a:spcBef>
                <a:spcPts val="0"/>
              </a:spcBef>
              <a:spcAft>
                <a:spcPts val="0"/>
              </a:spcAft>
              <a:defRPr/>
            </a:pPr>
            <a:endParaRPr lang="en-IN" sz="1400" dirty="0">
              <a:latin typeface="Bodoni MT" pitchFamily="18" charset="0"/>
              <a:cs typeface="+mn-cs"/>
            </a:endParaRPr>
          </a:p>
          <a:p>
            <a:pPr fontAlgn="auto">
              <a:spcBef>
                <a:spcPts val="0"/>
              </a:spcBef>
              <a:spcAft>
                <a:spcPts val="0"/>
              </a:spcAft>
              <a:defRPr/>
            </a:pPr>
            <a:r>
              <a:rPr lang="en-IN" sz="1400" dirty="0">
                <a:latin typeface="Bodoni MT" pitchFamily="18" charset="0"/>
                <a:cs typeface="+mn-cs"/>
              </a:rPr>
              <a:t>A mother has undergone a sea of change and hence requires proper support and care. Not everyone has the luxury of family support and has to fend for themselves. It is here that new born baby care and mother care offered by Learners Path comes in handy. Under this service, the care giver provides optimum baby care along with providing proper emotional and physical support to the mother. Kanga and Roo program will help you cope with:</a:t>
            </a:r>
          </a:p>
          <a:p>
            <a:pPr fontAlgn="auto">
              <a:spcBef>
                <a:spcPts val="0"/>
              </a:spcBef>
              <a:spcAft>
                <a:spcPts val="0"/>
              </a:spcAft>
              <a:defRPr/>
            </a:pPr>
            <a:r>
              <a:rPr lang="en-IN" sz="1400" dirty="0">
                <a:latin typeface="Bodoni MT" pitchFamily="18" charset="0"/>
                <a:cs typeface="+mn-cs"/>
              </a:rPr>
              <a:t>The uncertainty of how best to care for your little one</a:t>
            </a:r>
          </a:p>
          <a:p>
            <a:pPr fontAlgn="auto">
              <a:spcBef>
                <a:spcPts val="0"/>
              </a:spcBef>
              <a:spcAft>
                <a:spcPts val="0"/>
              </a:spcAft>
              <a:defRPr/>
            </a:pPr>
            <a:r>
              <a:rPr lang="en-IN" sz="1400" dirty="0">
                <a:latin typeface="Bodoni MT" pitchFamily="18" charset="0"/>
                <a:cs typeface="+mn-cs"/>
              </a:rPr>
              <a:t>The initial challenges of feeding and postoperative recovery</a:t>
            </a:r>
          </a:p>
          <a:p>
            <a:pPr fontAlgn="auto">
              <a:spcBef>
                <a:spcPts val="0"/>
              </a:spcBef>
              <a:spcAft>
                <a:spcPts val="0"/>
              </a:spcAft>
              <a:defRPr/>
            </a:pPr>
            <a:r>
              <a:rPr lang="en-IN" sz="1400" dirty="0">
                <a:latin typeface="Bodoni MT" pitchFamily="18" charset="0"/>
                <a:cs typeface="+mn-cs"/>
              </a:rPr>
              <a:t>The complete change in life as you knew it before the delivery</a:t>
            </a:r>
          </a:p>
          <a:p>
            <a:pPr fontAlgn="auto">
              <a:spcBef>
                <a:spcPts val="0"/>
              </a:spcBef>
              <a:spcAft>
                <a:spcPts val="0"/>
              </a:spcAft>
              <a:defRPr/>
            </a:pPr>
            <a:r>
              <a:rPr lang="en-IN" sz="1400" dirty="0">
                <a:latin typeface="Bodoni MT" pitchFamily="18" charset="0"/>
                <a:cs typeface="+mn-cs"/>
              </a:rPr>
              <a:t>Taking a little time off, while someone trusted takes care of your baby</a:t>
            </a:r>
          </a:p>
        </p:txBody>
      </p:sp>
      <p:sp>
        <p:nvSpPr>
          <p:cNvPr id="24579" name="Rectangle 4"/>
          <p:cNvSpPr>
            <a:spLocks noChangeArrowheads="1"/>
          </p:cNvSpPr>
          <p:nvPr/>
        </p:nvSpPr>
        <p:spPr bwMode="auto">
          <a:xfrm>
            <a:off x="0" y="3186113"/>
            <a:ext cx="9144000" cy="1631216"/>
          </a:xfrm>
          <a:prstGeom prst="rect">
            <a:avLst/>
          </a:prstGeom>
          <a:noFill/>
          <a:ln w="9525">
            <a:noFill/>
            <a:miter lim="800000"/>
            <a:headEnd/>
            <a:tailEnd/>
          </a:ln>
        </p:spPr>
        <p:txBody>
          <a:bodyPr>
            <a:spAutoFit/>
          </a:bodyPr>
          <a:lstStyle/>
          <a:p>
            <a:r>
              <a:rPr lang="en-IN" sz="1600" b="1" u="sng" dirty="0">
                <a:solidFill>
                  <a:srgbClr val="FF0000"/>
                </a:solidFill>
                <a:effectLst>
                  <a:outerShdw blurRad="38100" dist="38100" dir="2700000" algn="tl">
                    <a:srgbClr val="000000">
                      <a:alpha val="43137"/>
                    </a:srgbClr>
                  </a:outerShdw>
                </a:effectLst>
                <a:latin typeface="Bodoni MT" pitchFamily="18" charset="0"/>
              </a:rPr>
              <a:t>Things To Expect From New Born Baby Care And Mother Care</a:t>
            </a:r>
          </a:p>
          <a:p>
            <a:r>
              <a:rPr lang="en-IN" sz="1400" dirty="0">
                <a:latin typeface="Bodoni MT" pitchFamily="18" charset="0"/>
              </a:rPr>
              <a:t>New born baby care</a:t>
            </a:r>
          </a:p>
          <a:p>
            <a:r>
              <a:rPr lang="en-IN" sz="1400" dirty="0">
                <a:latin typeface="Bodoni MT" pitchFamily="18" charset="0"/>
              </a:rPr>
              <a:t>Breastfeeding care</a:t>
            </a:r>
          </a:p>
          <a:p>
            <a:r>
              <a:rPr lang="en-IN" sz="1400" dirty="0">
                <a:latin typeface="Bodoni MT" pitchFamily="18" charset="0"/>
              </a:rPr>
              <a:t>Personalized Care</a:t>
            </a:r>
          </a:p>
          <a:p>
            <a:r>
              <a:rPr lang="en-IN" sz="1400" dirty="0">
                <a:latin typeface="Bodoni MT" pitchFamily="18" charset="0"/>
              </a:rPr>
              <a:t>Post delivery mother care</a:t>
            </a:r>
          </a:p>
          <a:p>
            <a:r>
              <a:rPr lang="en-IN" sz="1400" dirty="0">
                <a:latin typeface="Bodoni MT" pitchFamily="18" charset="0"/>
              </a:rPr>
              <a:t>Counselling and Emotional support for the mother</a:t>
            </a:r>
          </a:p>
          <a:p>
            <a:r>
              <a:rPr lang="en-IN" sz="1400" dirty="0">
                <a:latin typeface="Bodoni MT" pitchFamily="18" charset="0"/>
              </a:rPr>
              <a:t>Affordable and easily accessible service</a:t>
            </a:r>
          </a:p>
        </p:txBody>
      </p:sp>
      <p:sp>
        <p:nvSpPr>
          <p:cNvPr id="24580" name="Rectangle 5"/>
          <p:cNvSpPr>
            <a:spLocks noChangeArrowheads="1"/>
          </p:cNvSpPr>
          <p:nvPr/>
        </p:nvSpPr>
        <p:spPr bwMode="auto">
          <a:xfrm>
            <a:off x="0" y="4714875"/>
            <a:ext cx="9144000" cy="1938992"/>
          </a:xfrm>
          <a:prstGeom prst="rect">
            <a:avLst/>
          </a:prstGeom>
          <a:noFill/>
          <a:ln w="9525">
            <a:noFill/>
            <a:miter lim="800000"/>
            <a:headEnd/>
            <a:tailEnd/>
          </a:ln>
        </p:spPr>
        <p:txBody>
          <a:bodyPr>
            <a:spAutoFit/>
          </a:bodyPr>
          <a:lstStyle/>
          <a:p>
            <a:r>
              <a:rPr lang="en-IN" sz="1200" b="1" u="sng" dirty="0">
                <a:solidFill>
                  <a:srgbClr val="FF0000"/>
                </a:solidFill>
                <a:effectLst>
                  <a:outerShdw blurRad="38100" dist="38100" dir="2700000" algn="tl">
                    <a:srgbClr val="000000">
                      <a:alpha val="43137"/>
                    </a:srgbClr>
                  </a:outerShdw>
                </a:effectLst>
                <a:latin typeface="Bodoni MT" pitchFamily="18" charset="0"/>
              </a:rPr>
              <a:t>How To Prepare For A New Born Baby Care And Mother Care</a:t>
            </a:r>
          </a:p>
          <a:p>
            <a:r>
              <a:rPr lang="en-IN" sz="1200" dirty="0">
                <a:latin typeface="Bodoni MT" pitchFamily="18" charset="0"/>
              </a:rPr>
              <a:t>Since this kind of service is not critical care like caring for any kind of illness, however, there are certain pointers that need to be kept in mind;</a:t>
            </a:r>
          </a:p>
          <a:p>
            <a:r>
              <a:rPr lang="en-IN" sz="1200" dirty="0">
                <a:latin typeface="Bodoni MT" pitchFamily="18" charset="0"/>
              </a:rPr>
              <a:t>Prepare a list of concerns you need your caretaker to take care of.</a:t>
            </a:r>
          </a:p>
          <a:p>
            <a:r>
              <a:rPr lang="en-IN" sz="1200" dirty="0">
                <a:latin typeface="Bodoni MT" pitchFamily="18" charset="0"/>
              </a:rPr>
              <a:t>Prepare a list of do’s and don’ts for the caregiver as she would also know what is acceptable and not acceptable to you.</a:t>
            </a:r>
          </a:p>
          <a:p>
            <a:r>
              <a:rPr lang="en-IN" sz="1200" dirty="0">
                <a:latin typeface="Bodoni MT" pitchFamily="18" charset="0"/>
              </a:rPr>
              <a:t>Keep an open mind and be prepared to learn about the nuances of the baby health care.</a:t>
            </a:r>
          </a:p>
          <a:p>
            <a:r>
              <a:rPr lang="en-IN" sz="1200" dirty="0">
                <a:latin typeface="Bodoni MT" pitchFamily="18" charset="0"/>
              </a:rPr>
              <a:t>Don’t panic and stress yourself out over baby care, the caregiver is optimally trained to provide a quality baby health </a:t>
            </a:r>
            <a:r>
              <a:rPr lang="en-IN" sz="1200" dirty="0" smtClean="0">
                <a:latin typeface="Bodoni MT" pitchFamily="18" charset="0"/>
              </a:rPr>
              <a:t>care.</a:t>
            </a:r>
            <a:endParaRPr lang="en-IN" sz="1200" dirty="0">
              <a:latin typeface="Bodoni MT" pitchFamily="18" charset="0"/>
            </a:endParaRPr>
          </a:p>
          <a:p>
            <a:r>
              <a:rPr lang="en-IN" sz="1200" dirty="0" smtClean="0">
                <a:latin typeface="Bodoni MT" pitchFamily="18" charset="0"/>
              </a:rPr>
              <a:t>SERVICE </a:t>
            </a:r>
            <a:r>
              <a:rPr lang="en-IN" sz="1200" dirty="0">
                <a:latin typeface="Bodoni MT" pitchFamily="18" charset="0"/>
              </a:rPr>
              <a:t>TYPES &amp; DURATION</a:t>
            </a:r>
            <a:br>
              <a:rPr lang="en-IN" sz="1200" dirty="0">
                <a:latin typeface="Bodoni MT" pitchFamily="18" charset="0"/>
              </a:rPr>
            </a:br>
            <a:r>
              <a:rPr lang="en-IN" sz="1200" dirty="0">
                <a:latin typeface="Bodoni MT" pitchFamily="18" charset="0"/>
              </a:rPr>
              <a:t>– Night/ Day 12 Hours</a:t>
            </a:r>
            <a:br>
              <a:rPr lang="en-IN" sz="1200" dirty="0">
                <a:latin typeface="Bodoni MT" pitchFamily="18" charset="0"/>
              </a:rPr>
            </a:br>
            <a:r>
              <a:rPr lang="en-IN" sz="1200" dirty="0">
                <a:latin typeface="Bodoni MT" pitchFamily="18" charset="0"/>
              </a:rPr>
              <a:t>– Stay @Home 24 Hours</a:t>
            </a:r>
          </a:p>
        </p:txBody>
      </p:sp>
      <p:pic>
        <p:nvPicPr>
          <p:cNvPr id="24581" name="Picture 5"/>
          <p:cNvPicPr>
            <a:picLocks noChangeAspect="1" noChangeArrowheads="1"/>
          </p:cNvPicPr>
          <p:nvPr/>
        </p:nvPicPr>
        <p:blipFill>
          <a:blip r:embed="rId2" cstate="print"/>
          <a:srcRect/>
          <a:stretch>
            <a:fillRect/>
          </a:stretch>
        </p:blipFill>
        <p:spPr bwMode="auto">
          <a:xfrm>
            <a:off x="6228184" y="2708920"/>
            <a:ext cx="2915816" cy="2210743"/>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ChangeArrowheads="1"/>
          </p:cNvSpPr>
          <p:nvPr/>
        </p:nvSpPr>
        <p:spPr bwMode="auto">
          <a:xfrm>
            <a:off x="0" y="44450"/>
            <a:ext cx="9144000" cy="4647426"/>
          </a:xfrm>
          <a:prstGeom prst="rect">
            <a:avLst/>
          </a:prstGeom>
          <a:noFill/>
          <a:ln w="9525">
            <a:noFill/>
            <a:miter lim="800000"/>
            <a:headEnd/>
            <a:tailEnd/>
          </a:ln>
        </p:spPr>
        <p:txBody>
          <a:bodyPr>
            <a:spAutoFit/>
          </a:bodyPr>
          <a:lstStyle/>
          <a:p>
            <a:endParaRPr lang="en-IN" b="1" dirty="0" smtClean="0">
              <a:solidFill>
                <a:srgbClr val="FF0000"/>
              </a:solidFill>
              <a:effectLst>
                <a:outerShdw blurRad="38100" dist="38100" dir="2700000" algn="tl">
                  <a:srgbClr val="000000">
                    <a:alpha val="43137"/>
                  </a:srgbClr>
                </a:outerShdw>
              </a:effectLst>
              <a:latin typeface="Bodoni MT" pitchFamily="18" charset="0"/>
            </a:endParaRPr>
          </a:p>
          <a:p>
            <a:r>
              <a:rPr lang="en-IN" b="1" u="sng" dirty="0" smtClean="0">
                <a:solidFill>
                  <a:srgbClr val="FF0000"/>
                </a:solidFill>
                <a:effectLst>
                  <a:outerShdw blurRad="38100" dist="38100" dir="2700000" algn="tl">
                    <a:srgbClr val="000000">
                      <a:alpha val="43137"/>
                    </a:srgbClr>
                  </a:outerShdw>
                </a:effectLst>
                <a:latin typeface="Bodoni MT" pitchFamily="18" charset="0"/>
              </a:rPr>
              <a:t>What </a:t>
            </a:r>
            <a:r>
              <a:rPr lang="en-IN" b="1" u="sng" dirty="0">
                <a:solidFill>
                  <a:srgbClr val="FF0000"/>
                </a:solidFill>
                <a:effectLst>
                  <a:outerShdw blurRad="38100" dist="38100" dir="2700000" algn="tl">
                    <a:srgbClr val="000000">
                      <a:alpha val="43137"/>
                    </a:srgbClr>
                  </a:outerShdw>
                </a:effectLst>
                <a:latin typeface="Bodoni MT" pitchFamily="18" charset="0"/>
              </a:rPr>
              <a:t>Is Elder Care?</a:t>
            </a:r>
          </a:p>
          <a:p>
            <a:r>
              <a:rPr lang="en-IN" sz="1600" dirty="0">
                <a:latin typeface="Bodoni MT" pitchFamily="18" charset="0"/>
              </a:rPr>
              <a:t>Elder care, also referred to as senior care, is a special care service designed to meet the varied needs and requirements of senior citizens. Elder care is a vast field and includes varied services like assisted living, nursing care, adult day care and home care. </a:t>
            </a:r>
          </a:p>
          <a:p>
            <a:endParaRPr lang="en-IN" sz="1600" dirty="0">
              <a:latin typeface="Bodoni MT" pitchFamily="18" charset="0"/>
            </a:endParaRPr>
          </a:p>
          <a:p>
            <a:r>
              <a:rPr lang="en-IN" sz="1600" dirty="0">
                <a:latin typeface="Bodoni MT" pitchFamily="18" charset="0"/>
              </a:rPr>
              <a:t>Although old age itself is no reason to consider Elder care, it is the varied physical disabilities and diseases that lead a person to contemplate on availing elder care services. A large number of senior citizens still live with their family and their care is jointly undertaken by family members. However, in today’s situation there are cases when most family members work and are unable to give proper attention and care to their ailing seniors and as such seek for reliable and efficient elder care programs.</a:t>
            </a:r>
          </a:p>
          <a:p>
            <a:r>
              <a:rPr lang="en-IN" sz="1600" dirty="0">
                <a:latin typeface="Bodoni MT" pitchFamily="18" charset="0"/>
              </a:rPr>
              <a:t>Learners Path brings to you a comprehensive healthcare solution for all ageing needs. Our Care Plans are specially crafted in catering to individual healthcare needs. With a dedicated Health Manager assigned, who ensures all your healthcare needs are taken care of, be rest assured. Through this plan, we also assist you with services such as Doctor Visits, Diagnostic Services, Nurse, Trained Attendants, Pharmacy, Equipment, Physiotherapy and Nutrition.</a:t>
            </a:r>
          </a:p>
          <a:p>
            <a:r>
              <a:rPr lang="en-IN" dirty="0">
                <a:latin typeface="Tw Cen MT" pitchFamily="34" charset="0"/>
              </a:rPr>
              <a:t/>
            </a:r>
            <a:br>
              <a:rPr lang="en-IN" dirty="0">
                <a:latin typeface="Tw Cen MT" pitchFamily="34" charset="0"/>
              </a:rPr>
            </a:br>
            <a:endParaRPr lang="en-IN" dirty="0">
              <a:latin typeface="Tw Cen MT" pitchFamily="34" charset="0"/>
            </a:endParaRPr>
          </a:p>
        </p:txBody>
      </p:sp>
      <p:sp>
        <p:nvSpPr>
          <p:cNvPr id="25603" name="Rectangle 5"/>
          <p:cNvSpPr>
            <a:spLocks noChangeArrowheads="1"/>
          </p:cNvSpPr>
          <p:nvPr/>
        </p:nvSpPr>
        <p:spPr bwMode="auto">
          <a:xfrm>
            <a:off x="0" y="4077072"/>
            <a:ext cx="9144000" cy="1107996"/>
          </a:xfrm>
          <a:prstGeom prst="rect">
            <a:avLst/>
          </a:prstGeom>
          <a:noFill/>
          <a:ln w="9525">
            <a:noFill/>
            <a:miter lim="800000"/>
            <a:headEnd/>
            <a:tailEnd/>
          </a:ln>
        </p:spPr>
        <p:txBody>
          <a:bodyPr>
            <a:spAutoFit/>
          </a:bodyPr>
          <a:lstStyle/>
          <a:p>
            <a:r>
              <a:rPr lang="en-IN" b="1" u="sng" dirty="0">
                <a:solidFill>
                  <a:srgbClr val="FF0000"/>
                </a:solidFill>
                <a:effectLst>
                  <a:outerShdw blurRad="38100" dist="38100" dir="2700000" algn="tl">
                    <a:srgbClr val="000000">
                      <a:alpha val="43137"/>
                    </a:srgbClr>
                  </a:outerShdw>
                </a:effectLst>
                <a:latin typeface="Bodoni MT" pitchFamily="18" charset="0"/>
              </a:rPr>
              <a:t>Learners Path Health Prime</a:t>
            </a:r>
          </a:p>
          <a:p>
            <a:r>
              <a:rPr lang="en-IN" sz="1600" dirty="0">
                <a:latin typeface="Bodoni MT" pitchFamily="18" charset="0"/>
              </a:rPr>
              <a:t>Learners Path Health Prime is an annual Healthcare plan, in which every enrolled customer gets a dedicated Health Manager. The Health Manager will take care of all health requirements for the customer, such as Doctor visits, specialist consultations, lab test and such.</a:t>
            </a:r>
          </a:p>
        </p:txBody>
      </p:sp>
    </p:spTree>
  </p:cSld>
  <p:clrMapOvr>
    <a:masterClrMapping/>
  </p:clrMapOvr>
  <p:transition>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3350"/>
            <a:ext cx="9144000" cy="5740033"/>
          </a:xfrm>
          <a:prstGeom prst="rect">
            <a:avLst/>
          </a:prstGeom>
        </p:spPr>
        <p:txBody>
          <a:bodyPr>
            <a:spAutoFit/>
          </a:bodyPr>
          <a:lstStyle/>
          <a:p>
            <a:pPr fontAlgn="auto">
              <a:spcBef>
                <a:spcPts val="0"/>
              </a:spcBef>
              <a:spcAft>
                <a:spcPts val="0"/>
              </a:spcAft>
              <a:defRPr/>
            </a:pPr>
            <a:r>
              <a:rPr lang="en-IN" b="1" u="sng" dirty="0">
                <a:solidFill>
                  <a:srgbClr val="FF0000"/>
                </a:solidFill>
                <a:effectLst>
                  <a:outerShdw blurRad="38100" dist="38100" dir="2700000" algn="tl">
                    <a:srgbClr val="000000">
                      <a:alpha val="43137"/>
                    </a:srgbClr>
                  </a:outerShdw>
                </a:effectLst>
                <a:latin typeface="Bodoni MT" pitchFamily="18" charset="0"/>
                <a:cs typeface="+mn-cs"/>
              </a:rPr>
              <a:t>Healthcare Plan Includes</a:t>
            </a:r>
          </a:p>
          <a:p>
            <a:pPr fontAlgn="auto">
              <a:spcBef>
                <a:spcPts val="0"/>
              </a:spcBef>
              <a:spcAft>
                <a:spcPts val="0"/>
              </a:spcAft>
              <a:defRPr/>
            </a:pPr>
            <a:r>
              <a:rPr lang="en-IN" b="1" u="sng" cap="all" dirty="0">
                <a:solidFill>
                  <a:srgbClr val="FF0000"/>
                </a:solidFill>
                <a:effectLst>
                  <a:outerShdw blurRad="38100" dist="38100" dir="2700000" algn="tl">
                    <a:srgbClr val="000000">
                      <a:alpha val="43137"/>
                    </a:srgbClr>
                  </a:outerShdw>
                </a:effectLst>
                <a:latin typeface="Bodoni MT" pitchFamily="18" charset="0"/>
                <a:cs typeface="+mn-cs"/>
              </a:rPr>
              <a:t>1) FREE MEDICAL ASSESSMENT</a:t>
            </a:r>
          </a:p>
          <a:p>
            <a:pPr fontAlgn="auto">
              <a:spcBef>
                <a:spcPts val="0"/>
              </a:spcBef>
              <a:spcAft>
                <a:spcPts val="0"/>
              </a:spcAft>
              <a:defRPr/>
            </a:pPr>
            <a:r>
              <a:rPr lang="en-IN" sz="1600" dirty="0">
                <a:latin typeface="Bodoni MT" pitchFamily="18" charset="0"/>
                <a:cs typeface="+mn-cs"/>
              </a:rPr>
              <a:t>A comprehensive lab test followed by a home visit by a senior Doctor, who will do a complete check-up of the patient.</a:t>
            </a:r>
          </a:p>
          <a:p>
            <a:pPr fontAlgn="auto">
              <a:spcBef>
                <a:spcPts val="0"/>
              </a:spcBef>
              <a:spcAft>
                <a:spcPts val="0"/>
              </a:spcAft>
              <a:defRPr/>
            </a:pPr>
            <a:r>
              <a:rPr lang="en-IN" sz="1600" b="1" u="sng" cap="all" dirty="0" smtClean="0">
                <a:solidFill>
                  <a:srgbClr val="FF0000"/>
                </a:solidFill>
                <a:effectLst>
                  <a:outerShdw blurRad="38100" dist="38100" dir="2700000" algn="tl">
                    <a:srgbClr val="000000">
                      <a:alpha val="43137"/>
                    </a:srgbClr>
                  </a:outerShdw>
                </a:effectLst>
                <a:latin typeface="Bodoni MT" pitchFamily="18" charset="0"/>
                <a:cs typeface="+mn-cs"/>
              </a:rPr>
              <a:t>2</a:t>
            </a:r>
            <a:r>
              <a:rPr lang="en-IN" sz="1600" b="1" u="sng" cap="all" dirty="0">
                <a:solidFill>
                  <a:srgbClr val="FF0000"/>
                </a:solidFill>
                <a:effectLst>
                  <a:outerShdw blurRad="38100" dist="38100" dir="2700000" algn="tl">
                    <a:srgbClr val="000000">
                      <a:alpha val="43137"/>
                    </a:srgbClr>
                  </a:outerShdw>
                </a:effectLst>
                <a:latin typeface="Bodoni MT" pitchFamily="18" charset="0"/>
                <a:cs typeface="+mn-cs"/>
              </a:rPr>
              <a:t>) HEALTH MANAGER</a:t>
            </a:r>
          </a:p>
          <a:p>
            <a:pPr fontAlgn="auto">
              <a:spcBef>
                <a:spcPts val="0"/>
              </a:spcBef>
              <a:spcAft>
                <a:spcPts val="0"/>
              </a:spcAft>
              <a:defRPr/>
            </a:pPr>
            <a:r>
              <a:rPr lang="en-IN" sz="1600" dirty="0">
                <a:latin typeface="Bodoni MT" pitchFamily="18" charset="0"/>
                <a:cs typeface="+mn-cs"/>
              </a:rPr>
              <a:t>24X7 dedicated trained manager, who will coordinate with the treating Doctor, and will take of any health need of the patient.</a:t>
            </a:r>
          </a:p>
          <a:p>
            <a:pPr fontAlgn="auto">
              <a:spcBef>
                <a:spcPts val="0"/>
              </a:spcBef>
              <a:spcAft>
                <a:spcPts val="0"/>
              </a:spcAft>
              <a:defRPr/>
            </a:pPr>
            <a:r>
              <a:rPr lang="en-IN" sz="1600" b="1" u="sng" cap="all" dirty="0">
                <a:solidFill>
                  <a:srgbClr val="FF0000"/>
                </a:solidFill>
                <a:effectLst>
                  <a:outerShdw blurRad="38100" dist="38100" dir="2700000" algn="tl">
                    <a:srgbClr val="000000">
                      <a:alpha val="43137"/>
                    </a:srgbClr>
                  </a:outerShdw>
                </a:effectLst>
                <a:latin typeface="Bodoni MT" pitchFamily="18" charset="0"/>
                <a:cs typeface="+mn-cs"/>
              </a:rPr>
              <a:t>3) PERSONALISED PLAN</a:t>
            </a:r>
          </a:p>
          <a:p>
            <a:pPr fontAlgn="auto">
              <a:spcBef>
                <a:spcPts val="0"/>
              </a:spcBef>
              <a:spcAft>
                <a:spcPts val="0"/>
              </a:spcAft>
              <a:defRPr/>
            </a:pPr>
            <a:r>
              <a:rPr lang="en-IN" sz="1500" dirty="0">
                <a:latin typeface="Bodoni MT" pitchFamily="18" charset="0"/>
                <a:cs typeface="+mn-cs"/>
              </a:rPr>
              <a:t>Depending on patients’ needs and Doctor recommendations, a complete annual healthcare plan will be made for each patient, that will include services such as:</a:t>
            </a:r>
          </a:p>
          <a:p>
            <a:pPr fontAlgn="auto">
              <a:spcBef>
                <a:spcPts val="0"/>
              </a:spcBef>
              <a:spcAft>
                <a:spcPts val="0"/>
              </a:spcAft>
              <a:defRPr/>
            </a:pPr>
            <a:r>
              <a:rPr lang="en-IN" sz="1500" dirty="0">
                <a:latin typeface="Bodoni MT" pitchFamily="18" charset="0"/>
                <a:cs typeface="+mn-cs"/>
              </a:rPr>
              <a:t>Physiotherapy at Home</a:t>
            </a:r>
          </a:p>
          <a:p>
            <a:pPr fontAlgn="auto">
              <a:spcBef>
                <a:spcPts val="0"/>
              </a:spcBef>
              <a:spcAft>
                <a:spcPts val="0"/>
              </a:spcAft>
              <a:defRPr/>
            </a:pPr>
            <a:r>
              <a:rPr lang="en-IN" sz="1500" dirty="0">
                <a:latin typeface="Bodoni MT" pitchFamily="18" charset="0"/>
                <a:cs typeface="+mn-cs"/>
              </a:rPr>
              <a:t>Doctor Home Visits </a:t>
            </a:r>
          </a:p>
          <a:p>
            <a:pPr fontAlgn="auto">
              <a:spcBef>
                <a:spcPts val="0"/>
              </a:spcBef>
              <a:spcAft>
                <a:spcPts val="0"/>
              </a:spcAft>
              <a:defRPr/>
            </a:pPr>
            <a:r>
              <a:rPr lang="en-IN" sz="1500" dirty="0">
                <a:latin typeface="Bodoni MT" pitchFamily="18" charset="0"/>
                <a:cs typeface="+mn-cs"/>
              </a:rPr>
              <a:t>Lab Test </a:t>
            </a:r>
          </a:p>
          <a:p>
            <a:pPr fontAlgn="auto">
              <a:spcBef>
                <a:spcPts val="0"/>
              </a:spcBef>
              <a:spcAft>
                <a:spcPts val="0"/>
              </a:spcAft>
              <a:defRPr/>
            </a:pPr>
            <a:r>
              <a:rPr lang="en-IN" sz="1500" dirty="0">
                <a:latin typeface="Bodoni MT" pitchFamily="18" charset="0"/>
                <a:cs typeface="+mn-cs"/>
              </a:rPr>
              <a:t>Eye Check-up  </a:t>
            </a:r>
          </a:p>
          <a:p>
            <a:pPr fontAlgn="auto">
              <a:spcBef>
                <a:spcPts val="0"/>
              </a:spcBef>
              <a:spcAft>
                <a:spcPts val="0"/>
              </a:spcAft>
              <a:defRPr/>
            </a:pPr>
            <a:r>
              <a:rPr lang="en-IN" sz="1500" dirty="0">
                <a:latin typeface="Bodoni MT" pitchFamily="18" charset="0"/>
                <a:cs typeface="+mn-cs"/>
              </a:rPr>
              <a:t>Dental Care </a:t>
            </a:r>
          </a:p>
          <a:p>
            <a:pPr fontAlgn="auto">
              <a:spcBef>
                <a:spcPts val="0"/>
              </a:spcBef>
              <a:spcAft>
                <a:spcPts val="0"/>
              </a:spcAft>
              <a:defRPr/>
            </a:pPr>
            <a:r>
              <a:rPr lang="en-IN" sz="1500" dirty="0">
                <a:latin typeface="Bodoni MT" pitchFamily="18" charset="0"/>
                <a:cs typeface="+mn-cs"/>
              </a:rPr>
              <a:t>Complete Bone Assessment </a:t>
            </a:r>
          </a:p>
          <a:p>
            <a:pPr fontAlgn="auto">
              <a:spcBef>
                <a:spcPts val="0"/>
              </a:spcBef>
              <a:spcAft>
                <a:spcPts val="0"/>
              </a:spcAft>
              <a:defRPr/>
            </a:pPr>
            <a:r>
              <a:rPr lang="en-IN" sz="1500" dirty="0">
                <a:latin typeface="Bodoni MT" pitchFamily="18" charset="0"/>
                <a:cs typeface="+mn-cs"/>
              </a:rPr>
              <a:t>Specialist Consultations and Much More</a:t>
            </a:r>
          </a:p>
          <a:p>
            <a:pPr fontAlgn="auto">
              <a:spcBef>
                <a:spcPts val="0"/>
              </a:spcBef>
              <a:spcAft>
                <a:spcPts val="0"/>
              </a:spcAft>
              <a:defRPr/>
            </a:pPr>
            <a:r>
              <a:rPr lang="en-IN" sz="1600" b="1" u="sng" cap="all" dirty="0">
                <a:solidFill>
                  <a:srgbClr val="FF0000"/>
                </a:solidFill>
                <a:effectLst>
                  <a:outerShdw blurRad="38100" dist="38100" dir="2700000" algn="tl">
                    <a:srgbClr val="000000">
                      <a:alpha val="43137"/>
                    </a:srgbClr>
                  </a:outerShdw>
                </a:effectLst>
                <a:latin typeface="Bodoni MT" pitchFamily="18" charset="0"/>
                <a:cs typeface="+mn-cs"/>
              </a:rPr>
              <a:t>4) DOCTOR VISITS</a:t>
            </a:r>
          </a:p>
          <a:p>
            <a:pPr fontAlgn="auto">
              <a:spcBef>
                <a:spcPts val="0"/>
              </a:spcBef>
              <a:spcAft>
                <a:spcPts val="0"/>
              </a:spcAft>
              <a:defRPr/>
            </a:pPr>
            <a:r>
              <a:rPr lang="en-IN" sz="1600" dirty="0">
                <a:latin typeface="Bodoni MT" pitchFamily="18" charset="0"/>
                <a:cs typeface="+mn-cs"/>
              </a:rPr>
              <a:t>Periodic home visits by Learners Path’s doctor to check on the patient’s recovery progress</a:t>
            </a:r>
          </a:p>
          <a:p>
            <a:pPr fontAlgn="auto">
              <a:spcBef>
                <a:spcPts val="0"/>
              </a:spcBef>
              <a:spcAft>
                <a:spcPts val="0"/>
              </a:spcAft>
              <a:defRPr/>
            </a:pPr>
            <a:r>
              <a:rPr lang="en-IN" sz="1600" b="1" u="sng" cap="all" dirty="0">
                <a:solidFill>
                  <a:srgbClr val="FF0000"/>
                </a:solidFill>
                <a:effectLst>
                  <a:outerShdw blurRad="38100" dist="38100" dir="2700000" algn="tl">
                    <a:srgbClr val="000000">
                      <a:alpha val="43137"/>
                    </a:srgbClr>
                  </a:outerShdw>
                </a:effectLst>
                <a:latin typeface="Bodoni MT" pitchFamily="18" charset="0"/>
                <a:cs typeface="+mn-cs"/>
              </a:rPr>
              <a:t>5) EMERGENCY DEVICE</a:t>
            </a:r>
          </a:p>
          <a:p>
            <a:pPr fontAlgn="auto">
              <a:spcBef>
                <a:spcPts val="0"/>
              </a:spcBef>
              <a:spcAft>
                <a:spcPts val="0"/>
              </a:spcAft>
              <a:defRPr/>
            </a:pPr>
            <a:r>
              <a:rPr lang="en-IN" dirty="0">
                <a:latin typeface="Bodoni MT" pitchFamily="18" charset="0"/>
                <a:cs typeface="+mn-cs"/>
              </a:rPr>
              <a:t>Which is with the patient all the time and can be used to detect any medical emergency</a:t>
            </a:r>
          </a:p>
          <a:p>
            <a:pPr fontAlgn="auto">
              <a:spcBef>
                <a:spcPts val="0"/>
              </a:spcBef>
              <a:spcAft>
                <a:spcPts val="0"/>
              </a:spcAft>
              <a:defRPr/>
            </a:pPr>
            <a:r>
              <a:rPr lang="en-IN" sz="1600" b="1" u="sng" cap="all" dirty="0">
                <a:solidFill>
                  <a:srgbClr val="FF0000"/>
                </a:solidFill>
                <a:effectLst>
                  <a:outerShdw blurRad="38100" dist="38100" dir="2700000" algn="tl">
                    <a:srgbClr val="000000">
                      <a:alpha val="43137"/>
                    </a:srgbClr>
                  </a:outerShdw>
                </a:effectLst>
                <a:latin typeface="Bodoni MT" pitchFamily="18" charset="0"/>
                <a:cs typeface="+mn-cs"/>
              </a:rPr>
              <a:t>6) COMMUNITY ACTIVITIES</a:t>
            </a:r>
          </a:p>
          <a:p>
            <a:pPr fontAlgn="auto">
              <a:spcBef>
                <a:spcPts val="0"/>
              </a:spcBef>
              <a:spcAft>
                <a:spcPts val="0"/>
              </a:spcAft>
              <a:defRPr/>
            </a:pPr>
            <a:r>
              <a:rPr lang="en-IN" dirty="0">
                <a:latin typeface="Bodoni MT" pitchFamily="18" charset="0"/>
                <a:cs typeface="+mn-cs"/>
              </a:rPr>
              <a:t>Doctor talks, movie viewing, elder clubs etc</a:t>
            </a:r>
          </a:p>
        </p:txBody>
      </p:sp>
      <p:pic>
        <p:nvPicPr>
          <p:cNvPr id="26627" name="Picture 2" descr="download (3).jpg"/>
          <p:cNvPicPr>
            <a:picLocks noChangeAspect="1"/>
          </p:cNvPicPr>
          <p:nvPr/>
        </p:nvPicPr>
        <p:blipFill>
          <a:blip r:embed="rId2" cstate="print"/>
          <a:srcRect/>
          <a:stretch>
            <a:fillRect/>
          </a:stretch>
        </p:blipFill>
        <p:spPr bwMode="auto">
          <a:xfrm>
            <a:off x="4644008" y="2492896"/>
            <a:ext cx="4139952" cy="1944216"/>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hatsApp Image 2020-08-31 at 12.27.10 PM.jpeg"/>
          <p:cNvPicPr>
            <a:picLocks noChangeAspect="1"/>
          </p:cNvPicPr>
          <p:nvPr/>
        </p:nvPicPr>
        <p:blipFill>
          <a:blip r:embed="rId2" cstate="print"/>
          <a:stretch>
            <a:fillRect/>
          </a:stretch>
        </p:blipFill>
        <p:spPr>
          <a:xfrm>
            <a:off x="-3175" y="0"/>
            <a:ext cx="9147175" cy="5357813"/>
          </a:xfrm>
          <a:prstGeom prst="rect">
            <a:avLst/>
          </a:prstGeom>
          <a:ln>
            <a:noFill/>
          </a:ln>
          <a:effectLst>
            <a:outerShdw blurRad="292100" dist="139700" dir="2700000" algn="tl" rotWithShape="0">
              <a:srgbClr val="333333">
                <a:alpha val="65000"/>
              </a:srgbClr>
            </a:outerShdw>
          </a:effectLst>
        </p:spPr>
      </p:pic>
      <p:graphicFrame>
        <p:nvGraphicFramePr>
          <p:cNvPr id="4" name="Diagram 3"/>
          <p:cNvGraphicFramePr/>
          <p:nvPr/>
        </p:nvGraphicFramePr>
        <p:xfrm>
          <a:off x="357158" y="5731393"/>
          <a:ext cx="8581836" cy="7694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0" y="153555"/>
            <a:ext cx="8715375" cy="6342927"/>
          </a:xfrm>
          <a:prstGeom prst="rect">
            <a:avLst/>
          </a:prstGeom>
          <a:noFill/>
          <a:ln w="9525">
            <a:noFill/>
            <a:miter lim="800000"/>
            <a:headEnd/>
            <a:tailEnd/>
          </a:ln>
        </p:spPr>
        <p:txBody>
          <a:bodyPr lIns="545928" tIns="490383" rIns="545928" anchor="ctr">
            <a:spAutoFit/>
          </a:bodyPr>
          <a:lstStyle/>
          <a:p>
            <a:pPr>
              <a:tabLst>
                <a:tab pos="342900" algn="l"/>
              </a:tabLst>
            </a:pPr>
            <a:r>
              <a:rPr lang="en-US" sz="4400" u="sng" dirty="0">
                <a:solidFill>
                  <a:srgbClr val="FF0000"/>
                </a:solidFill>
                <a:effectLst>
                  <a:outerShdw blurRad="38100" dist="38100" dir="2700000" algn="tl">
                    <a:srgbClr val="000000">
                      <a:alpha val="43137"/>
                    </a:srgbClr>
                  </a:outerShdw>
                </a:effectLst>
                <a:latin typeface="Bodoni MT" pitchFamily="18" charset="0"/>
              </a:rPr>
              <a:t>Home Care </a:t>
            </a:r>
            <a:r>
              <a:rPr lang="en-US" sz="4400" u="sng" dirty="0" smtClean="0">
                <a:solidFill>
                  <a:srgbClr val="FF0000"/>
                </a:solidFill>
                <a:effectLst>
                  <a:outerShdw blurRad="38100" dist="38100" dir="2700000" algn="tl">
                    <a:srgbClr val="000000">
                      <a:alpha val="43137"/>
                    </a:srgbClr>
                  </a:outerShdw>
                </a:effectLst>
                <a:latin typeface="Bodoni MT" pitchFamily="18" charset="0"/>
              </a:rPr>
              <a:t>Services</a:t>
            </a:r>
            <a:endParaRPr lang="en-US" sz="2400" u="sng" dirty="0">
              <a:effectLst>
                <a:outerShdw blurRad="38100" dist="38100" dir="2700000" algn="tl">
                  <a:srgbClr val="000000">
                    <a:alpha val="43137"/>
                  </a:srgbClr>
                </a:outerShdw>
              </a:effectLst>
              <a:latin typeface="Bodoni MT" pitchFamily="18" charset="0"/>
            </a:endParaRPr>
          </a:p>
          <a:p>
            <a:pPr eaLnBrk="0" hangingPunct="0">
              <a:buFontTx/>
              <a:buChar char="•"/>
              <a:tabLst>
                <a:tab pos="342900" algn="l"/>
              </a:tabLst>
            </a:pPr>
            <a:r>
              <a:rPr lang="en-US" sz="2400" dirty="0">
                <a:latin typeface="Bodoni MT" pitchFamily="18" charset="0"/>
              </a:rPr>
              <a:t>Home Care Services enable individuals of all ages to </a:t>
            </a:r>
            <a:r>
              <a:rPr lang="en-US" sz="2400" dirty="0" smtClean="0">
                <a:latin typeface="Bodoni MT" pitchFamily="18" charset="0"/>
              </a:rPr>
              <a:t>   remain </a:t>
            </a:r>
            <a:r>
              <a:rPr lang="en-US" sz="2400" dirty="0">
                <a:latin typeface="Bodoni MT" pitchFamily="18" charset="0"/>
              </a:rPr>
              <a:t>in the comfort and security of their homes while receiving health care.</a:t>
            </a:r>
          </a:p>
          <a:p>
            <a:pPr eaLnBrk="0" hangingPunct="0">
              <a:buFontTx/>
              <a:buChar char="•"/>
              <a:tabLst>
                <a:tab pos="342900" algn="l"/>
              </a:tabLst>
            </a:pPr>
            <a:r>
              <a:rPr lang="en-US" sz="2400" dirty="0">
                <a:latin typeface="Bodoni MT" pitchFamily="18" charset="0"/>
              </a:rPr>
              <a:t>Family support, familiar surroundings, and participation in the care process contribute to feelings of worth and dignity.</a:t>
            </a:r>
          </a:p>
          <a:p>
            <a:pPr eaLnBrk="0" hangingPunct="0">
              <a:buFontTx/>
              <a:buChar char="•"/>
              <a:tabLst>
                <a:tab pos="342900" algn="l"/>
              </a:tabLst>
            </a:pPr>
            <a:r>
              <a:rPr lang="en-US" sz="2400" dirty="0">
                <a:latin typeface="Bodoni MT" pitchFamily="18" charset="0"/>
              </a:rPr>
              <a:t>Services may include skilled nursing, physical therapy, speech language therapy, occupation therapy, social services, intravenous therapy, nutritional support, home health aide, respiratory therapy, acquisition of medical supplies and equipment, and homemaker and companion care.</a:t>
            </a:r>
          </a:p>
          <a:p>
            <a:pPr eaLnBrk="0" hangingPunct="0">
              <a:tabLst>
                <a:tab pos="342900" algn="l"/>
              </a:tabLst>
            </a:pPr>
            <a:r>
              <a:rPr lang="en-US" sz="2700" dirty="0">
                <a:latin typeface="Tw Cen MT" pitchFamily="34" charset="0"/>
              </a:rPr>
              <a:t/>
            </a:r>
            <a:br>
              <a:rPr lang="en-US" sz="2700" dirty="0">
                <a:latin typeface="Tw Cen MT" pitchFamily="34" charset="0"/>
              </a:rPr>
            </a:br>
            <a:endParaRPr lang="en-US" dirty="0">
              <a:latin typeface="Tw Cen MT" pitchFamily="34" charset="0"/>
            </a:endParaRP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0" y="0"/>
            <a:ext cx="9144000" cy="3957658"/>
          </a:xfrm>
          <a:prstGeom prst="rect">
            <a:avLst/>
          </a:prstGeom>
          <a:noFill/>
          <a:ln w="9525">
            <a:noFill/>
            <a:miter lim="800000"/>
            <a:headEnd/>
            <a:tailEnd/>
          </a:ln>
        </p:spPr>
        <p:txBody>
          <a:bodyPr lIns="545928" tIns="490383" rIns="545928" anchor="ctr">
            <a:spAutoFit/>
          </a:bodyPr>
          <a:lstStyle/>
          <a:p>
            <a:pPr>
              <a:tabLst>
                <a:tab pos="1143000" algn="l"/>
              </a:tabLst>
            </a:pPr>
            <a:r>
              <a:rPr lang="en-US" sz="4400" u="sng" dirty="0" smtClean="0">
                <a:solidFill>
                  <a:srgbClr val="FF0000"/>
                </a:solidFill>
                <a:effectLst>
                  <a:outerShdw blurRad="38100" dist="38100" dir="2700000" algn="tl">
                    <a:srgbClr val="000000">
                      <a:alpha val="43137"/>
                    </a:srgbClr>
                  </a:outerShdw>
                </a:effectLst>
                <a:latin typeface="Bodoni MT" pitchFamily="18" charset="0"/>
              </a:rPr>
              <a:t>Home </a:t>
            </a:r>
            <a:r>
              <a:rPr lang="en-US" sz="4400" u="sng" dirty="0">
                <a:solidFill>
                  <a:srgbClr val="FF0000"/>
                </a:solidFill>
                <a:effectLst>
                  <a:outerShdw blurRad="38100" dist="38100" dir="2700000" algn="tl">
                    <a:srgbClr val="000000">
                      <a:alpha val="43137"/>
                    </a:srgbClr>
                  </a:outerShdw>
                </a:effectLst>
                <a:latin typeface="Bodoni MT" pitchFamily="18" charset="0"/>
              </a:rPr>
              <a:t>Care Services Defined</a:t>
            </a:r>
          </a:p>
          <a:p>
            <a:pPr>
              <a:tabLst>
                <a:tab pos="1143000" algn="l"/>
              </a:tabLst>
            </a:pPr>
            <a:endParaRPr lang="en-US" sz="800" dirty="0">
              <a:latin typeface="Bodoni MT" pitchFamily="18" charset="0"/>
            </a:endParaRPr>
          </a:p>
          <a:p>
            <a:pPr eaLnBrk="0" hangingPunct="0">
              <a:buFontTx/>
              <a:buChar char="•"/>
              <a:tabLst>
                <a:tab pos="1143000" algn="l"/>
              </a:tabLst>
            </a:pPr>
            <a:r>
              <a:rPr lang="en-US" sz="1600" dirty="0">
                <a:latin typeface="Bodoni MT" pitchFamily="18" charset="0"/>
              </a:rPr>
              <a:t>Four Different Perspectives</a:t>
            </a:r>
          </a:p>
          <a:p>
            <a:pPr eaLnBrk="0" hangingPunct="0">
              <a:tabLst>
                <a:tab pos="1143000" algn="l"/>
              </a:tabLst>
            </a:pPr>
            <a:r>
              <a:rPr lang="en-US" sz="1600" dirty="0">
                <a:latin typeface="Bodoni MT" pitchFamily="18" charset="0"/>
              </a:rPr>
              <a:t>– Official</a:t>
            </a:r>
          </a:p>
          <a:p>
            <a:pPr lvl="2" eaLnBrk="0" hangingPunct="0">
              <a:buFontTx/>
              <a:buChar char="\"/>
              <a:tabLst>
                <a:tab pos="1143000" algn="l"/>
              </a:tabLst>
            </a:pPr>
            <a:r>
              <a:rPr lang="en-US" sz="1600" dirty="0">
                <a:latin typeface="Bodoni MT" pitchFamily="18" charset="0"/>
              </a:rPr>
              <a:t>Services are provided to individuals and their families in their place of residence for the purpose of promoting, maintaining, or restoring health or of minimizing the effects of illness and disability.</a:t>
            </a:r>
          </a:p>
          <a:p>
            <a:pPr eaLnBrk="0" hangingPunct="0">
              <a:tabLst>
                <a:tab pos="1143000" algn="l"/>
              </a:tabLst>
            </a:pPr>
            <a:r>
              <a:rPr lang="en-US" sz="1600" dirty="0">
                <a:latin typeface="Bodoni MT" pitchFamily="18" charset="0"/>
              </a:rPr>
              <a:t>– Patient</a:t>
            </a:r>
          </a:p>
          <a:p>
            <a:pPr lvl="2" eaLnBrk="0" hangingPunct="0">
              <a:buFontTx/>
              <a:buChar char="\"/>
              <a:tabLst>
                <a:tab pos="1143000" algn="l"/>
              </a:tabLst>
            </a:pPr>
            <a:r>
              <a:rPr lang="en-US" sz="1600" dirty="0">
                <a:latin typeface="Bodoni MT" pitchFamily="18" charset="0"/>
              </a:rPr>
              <a:t>Skilled and compassionate care is provided on a one-to-one basis in the comforting and familiar surroundings of the home.</a:t>
            </a:r>
          </a:p>
          <a:p>
            <a:pPr eaLnBrk="0" hangingPunct="0">
              <a:tabLst>
                <a:tab pos="1143000" algn="l"/>
              </a:tabLst>
            </a:pPr>
            <a:r>
              <a:rPr lang="en-US" sz="2400" dirty="0">
                <a:latin typeface="Tw Cen MT" pitchFamily="34" charset="0"/>
              </a:rPr>
              <a:t/>
            </a:r>
            <a:br>
              <a:rPr lang="en-US" sz="2400" dirty="0">
                <a:latin typeface="Tw Cen MT" pitchFamily="34" charset="0"/>
              </a:rPr>
            </a:br>
            <a:endParaRPr lang="en-US" dirty="0">
              <a:latin typeface="Tw Cen MT" pitchFamily="34" charset="0"/>
            </a:endParaRPr>
          </a:p>
        </p:txBody>
      </p:sp>
      <p:sp>
        <p:nvSpPr>
          <p:cNvPr id="11267" name="Rectangle 2"/>
          <p:cNvSpPr>
            <a:spLocks noChangeArrowheads="1"/>
          </p:cNvSpPr>
          <p:nvPr/>
        </p:nvSpPr>
        <p:spPr bwMode="auto">
          <a:xfrm>
            <a:off x="0" y="2996952"/>
            <a:ext cx="9144000" cy="2541588"/>
          </a:xfrm>
          <a:prstGeom prst="rect">
            <a:avLst/>
          </a:prstGeom>
          <a:noFill/>
          <a:ln w="9525">
            <a:noFill/>
            <a:miter lim="800000"/>
            <a:headEnd/>
            <a:tailEnd/>
          </a:ln>
        </p:spPr>
        <p:txBody>
          <a:bodyPr lIns="545928" tIns="490383" rIns="545928" anchor="ctr">
            <a:spAutoFit/>
          </a:bodyPr>
          <a:lstStyle/>
          <a:p>
            <a:pPr>
              <a:tabLst>
                <a:tab pos="1143000" algn="l"/>
              </a:tabLst>
            </a:pPr>
            <a:r>
              <a:rPr lang="en-US" sz="1600" dirty="0">
                <a:latin typeface="Bodoni MT" pitchFamily="18" charset="0"/>
              </a:rPr>
              <a:t>– Family</a:t>
            </a:r>
          </a:p>
          <a:p>
            <a:pPr lvl="2" eaLnBrk="0" hangingPunct="0">
              <a:buFontTx/>
              <a:buChar char="\"/>
              <a:tabLst>
                <a:tab pos="1143000" algn="l"/>
              </a:tabLst>
            </a:pPr>
            <a:r>
              <a:rPr lang="en-US" sz="1600" dirty="0">
                <a:latin typeface="Bodoni MT" pitchFamily="18" charset="0"/>
              </a:rPr>
              <a:t>It is a means to keep the family together as a functioning, integrated unit.</a:t>
            </a:r>
          </a:p>
          <a:p>
            <a:pPr eaLnBrk="0" hangingPunct="0">
              <a:tabLst>
                <a:tab pos="1143000" algn="l"/>
              </a:tabLst>
            </a:pPr>
            <a:r>
              <a:rPr lang="en-US" sz="1600" dirty="0">
                <a:latin typeface="Bodoni MT" pitchFamily="18" charset="0"/>
              </a:rPr>
              <a:t>– Provider</a:t>
            </a:r>
          </a:p>
          <a:p>
            <a:pPr lvl="2" eaLnBrk="0" hangingPunct="0">
              <a:buFontTx/>
              <a:buChar char="\"/>
              <a:tabLst>
                <a:tab pos="1143000" algn="l"/>
              </a:tabLst>
            </a:pPr>
            <a:r>
              <a:rPr lang="en-US" sz="1600" dirty="0">
                <a:latin typeface="Bodoni MT" pitchFamily="18" charset="0"/>
              </a:rPr>
              <a:t>All disciplines involved are challenged to provide excellent care in often less-than-excellent conditions and surroundings.</a:t>
            </a:r>
          </a:p>
          <a:p>
            <a:pPr eaLnBrk="0" hangingPunct="0">
              <a:tabLst>
                <a:tab pos="1143000" algn="l"/>
              </a:tabLst>
            </a:pPr>
            <a:r>
              <a:rPr lang="en-US" sz="2400" dirty="0">
                <a:latin typeface="Tw Cen MT" pitchFamily="34" charset="0"/>
              </a:rPr>
              <a:t/>
            </a:r>
            <a:br>
              <a:rPr lang="en-US" sz="2400" dirty="0">
                <a:latin typeface="Tw Cen MT" pitchFamily="34" charset="0"/>
              </a:rPr>
            </a:br>
            <a:endParaRPr lang="en-US" sz="800" dirty="0">
              <a:latin typeface="Tw Cen MT" pitchFamily="34" charset="0"/>
            </a:endParaRPr>
          </a:p>
          <a:p>
            <a:pPr eaLnBrk="0" hangingPunct="0">
              <a:tabLst>
                <a:tab pos="1143000" algn="l"/>
              </a:tabLst>
            </a:pPr>
            <a:endParaRPr lang="en-US" dirty="0">
              <a:latin typeface="Tw Cen MT" pitchFamily="34" charset="0"/>
            </a:endParaRPr>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642938" y="1643063"/>
            <a:ext cx="6786562" cy="4495800"/>
          </a:xfrm>
        </p:spPr>
        <p:txBody>
          <a:bodyPr>
            <a:normAutofit/>
          </a:bodyPr>
          <a:lstStyle/>
          <a:p>
            <a:pPr eaLnBrk="1" hangingPunct="1"/>
            <a:r>
              <a:rPr lang="en-IN" b="1" dirty="0" smtClean="0">
                <a:latin typeface="Bodoni MT" pitchFamily="18" charset="0"/>
              </a:rPr>
              <a:t>Critical care at Home</a:t>
            </a:r>
          </a:p>
          <a:p>
            <a:pPr eaLnBrk="1" hangingPunct="1"/>
            <a:r>
              <a:rPr lang="en-IN" b="1" dirty="0" smtClean="0">
                <a:latin typeface="Bodoni MT" pitchFamily="18" charset="0"/>
              </a:rPr>
              <a:t>Physiotherapy Treatment At Home</a:t>
            </a:r>
          </a:p>
          <a:p>
            <a:pPr eaLnBrk="1" hangingPunct="1"/>
            <a:r>
              <a:rPr lang="en-IN" b="1" dirty="0" smtClean="0">
                <a:latin typeface="Bodoni MT" pitchFamily="18" charset="0"/>
              </a:rPr>
              <a:t>Home Nursing Care</a:t>
            </a:r>
          </a:p>
          <a:p>
            <a:pPr eaLnBrk="1" hangingPunct="1"/>
            <a:r>
              <a:rPr lang="en-IN" b="1" dirty="0" smtClean="0">
                <a:latin typeface="Bodoni MT" pitchFamily="18" charset="0"/>
              </a:rPr>
              <a:t>In-Home Trained Attendant Service</a:t>
            </a:r>
          </a:p>
          <a:p>
            <a:pPr eaLnBrk="1" hangingPunct="1"/>
            <a:r>
              <a:rPr lang="en-IN" b="1" dirty="0" smtClean="0">
                <a:latin typeface="Bodoni MT" pitchFamily="18" charset="0"/>
              </a:rPr>
              <a:t>New Born Baby &amp; Mother Care Program</a:t>
            </a:r>
          </a:p>
          <a:p>
            <a:pPr eaLnBrk="1" hangingPunct="1"/>
            <a:r>
              <a:rPr lang="en-IN" b="1" dirty="0" smtClean="0">
                <a:latin typeface="Bodoni MT" pitchFamily="18" charset="0"/>
              </a:rPr>
              <a:t>Elder Care</a:t>
            </a:r>
          </a:p>
          <a:p>
            <a:pPr eaLnBrk="1" hangingPunct="1"/>
            <a:endParaRPr lang="en-IN" b="1" dirty="0" smtClean="0"/>
          </a:p>
          <a:p>
            <a:pPr eaLnBrk="1" hangingPunct="1"/>
            <a:endParaRPr lang="en-IN" dirty="0" smtClean="0"/>
          </a:p>
        </p:txBody>
      </p:sp>
      <p:sp>
        <p:nvSpPr>
          <p:cNvPr id="12290" name="Title 1"/>
          <p:cNvSpPr>
            <a:spLocks noGrp="1"/>
          </p:cNvSpPr>
          <p:nvPr>
            <p:ph type="title"/>
          </p:nvPr>
        </p:nvSpPr>
        <p:spPr>
          <a:xfrm>
            <a:off x="914400" y="692696"/>
            <a:ext cx="8229600" cy="1066800"/>
          </a:xfrm>
        </p:spPr>
        <p:txBody>
          <a:bodyPr/>
          <a:lstStyle/>
          <a:p>
            <a:pPr eaLnBrk="1" hangingPunct="1"/>
            <a:r>
              <a:rPr lang="en-IN" u="sng" dirty="0" smtClean="0">
                <a:solidFill>
                  <a:srgbClr val="FF0000"/>
                </a:solidFill>
                <a:latin typeface="Bodoni MT" pitchFamily="18" charset="0"/>
              </a:rPr>
              <a:t>OUR SERVICES</a:t>
            </a: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8"/>
          <p:cNvSpPr>
            <a:spLocks noChangeArrowheads="1"/>
          </p:cNvSpPr>
          <p:nvPr/>
        </p:nvSpPr>
        <p:spPr bwMode="auto">
          <a:xfrm>
            <a:off x="250825" y="188913"/>
            <a:ext cx="8713788" cy="2185214"/>
          </a:xfrm>
          <a:prstGeom prst="rect">
            <a:avLst/>
          </a:prstGeom>
          <a:noFill/>
          <a:ln w="9525">
            <a:noFill/>
            <a:miter lim="800000"/>
            <a:headEnd/>
            <a:tailEnd/>
          </a:ln>
        </p:spPr>
        <p:txBody>
          <a:bodyPr>
            <a:spAutoFit/>
          </a:bodyPr>
          <a:lstStyle/>
          <a:p>
            <a:r>
              <a:rPr lang="en-IN" sz="2400" b="1" u="sng" dirty="0">
                <a:solidFill>
                  <a:srgbClr val="FF0000"/>
                </a:solidFill>
                <a:effectLst>
                  <a:outerShdw blurRad="38100" dist="38100" dir="2700000" algn="tl">
                    <a:srgbClr val="000000">
                      <a:alpha val="43137"/>
                    </a:srgbClr>
                  </a:outerShdw>
                </a:effectLst>
                <a:latin typeface="Bodoni MT" pitchFamily="18" charset="0"/>
              </a:rPr>
              <a:t>Critical Care At Home</a:t>
            </a:r>
          </a:p>
          <a:p>
            <a:r>
              <a:rPr lang="en-IN" sz="1600" dirty="0">
                <a:latin typeface="Bodoni MT" pitchFamily="18" charset="0"/>
              </a:rPr>
              <a:t>Home is where healing happens best. Learners Path</a:t>
            </a:r>
            <a:r>
              <a:rPr lang="en-IN" sz="1600" dirty="0">
                <a:latin typeface="Bodoni MT" pitchFamily="18" charset="0"/>
                <a:hlinkClick r:id="rId2"/>
              </a:rPr>
              <a:t> </a:t>
            </a:r>
            <a:r>
              <a:rPr lang="en-IN" sz="1600" dirty="0" err="1">
                <a:latin typeface="Bodoni MT" pitchFamily="18" charset="0"/>
                <a:hlinkClick r:id="rId2"/>
              </a:rPr>
              <a:t>ICU@Home</a:t>
            </a:r>
            <a:r>
              <a:rPr lang="en-IN" sz="1600" dirty="0">
                <a:latin typeface="Bodoni MT" pitchFamily="18" charset="0"/>
                <a:hlinkClick r:id="rId2"/>
              </a:rPr>
              <a:t> services</a:t>
            </a:r>
            <a:r>
              <a:rPr lang="en-IN" sz="1600" dirty="0">
                <a:latin typeface="Bodoni MT" pitchFamily="18" charset="0"/>
              </a:rPr>
              <a:t> are for Patients who are no longer in the acute phase of their illness but still require intensive care.</a:t>
            </a:r>
          </a:p>
          <a:p>
            <a:r>
              <a:rPr lang="en-IN" sz="1600" dirty="0" err="1">
                <a:latin typeface="Bodoni MT" pitchFamily="18" charset="0"/>
              </a:rPr>
              <a:t>ICU@Home</a:t>
            </a:r>
            <a:r>
              <a:rPr lang="en-IN" sz="1600" dirty="0">
                <a:latin typeface="Bodoni MT" pitchFamily="18" charset="0"/>
              </a:rPr>
              <a:t> services include the care and supervision of highly trained critical care therapists, experts and nurses and at a significantly lower price than that of a hospital stay.</a:t>
            </a:r>
          </a:p>
          <a:p>
            <a:r>
              <a:rPr lang="en-IN" sz="1600" dirty="0">
                <a:latin typeface="Bodoni MT" pitchFamily="18" charset="0"/>
              </a:rPr>
              <a:t>Our clinical procedures have been developed in consultation with leading hospitals and renowned experts, ensuring the highest quality medical care. Six ways in which we make critical care at home a great choice for the patient and her family.</a:t>
            </a:r>
          </a:p>
        </p:txBody>
      </p:sp>
      <p:sp>
        <p:nvSpPr>
          <p:cNvPr id="13315" name="Rectangle 9"/>
          <p:cNvSpPr>
            <a:spLocks noChangeArrowheads="1"/>
          </p:cNvSpPr>
          <p:nvPr/>
        </p:nvSpPr>
        <p:spPr bwMode="auto">
          <a:xfrm>
            <a:off x="250825" y="2565400"/>
            <a:ext cx="8713788" cy="2185214"/>
          </a:xfrm>
          <a:prstGeom prst="rect">
            <a:avLst/>
          </a:prstGeom>
          <a:noFill/>
          <a:ln w="9525">
            <a:noFill/>
            <a:miter lim="800000"/>
            <a:headEnd/>
            <a:tailEnd/>
          </a:ln>
        </p:spPr>
        <p:txBody>
          <a:bodyPr>
            <a:spAutoFit/>
          </a:bodyPr>
          <a:lstStyle/>
          <a:p>
            <a:r>
              <a:rPr lang="en-IN" sz="2400" b="1" u="sng" dirty="0">
                <a:solidFill>
                  <a:srgbClr val="FF0000"/>
                </a:solidFill>
                <a:effectLst>
                  <a:outerShdw blurRad="38100" dist="38100" dir="2700000" algn="tl">
                    <a:srgbClr val="000000">
                      <a:alpha val="43137"/>
                    </a:srgbClr>
                  </a:outerShdw>
                </a:effectLst>
                <a:latin typeface="Bodoni MT" pitchFamily="18" charset="0"/>
              </a:rPr>
              <a:t>When Do You Need Critical Care?</a:t>
            </a:r>
          </a:p>
          <a:p>
            <a:r>
              <a:rPr lang="en-IN" sz="1600" dirty="0">
                <a:latin typeface="Bodoni MT" pitchFamily="18" charset="0"/>
              </a:rPr>
              <a:t>When a family member needs long term ICU care, a lot of doctors and hospitals advise for such care to be provided at home if possible, in case there are no active interventions to be done.</a:t>
            </a:r>
          </a:p>
          <a:p>
            <a:r>
              <a:rPr lang="en-IN" sz="1600" dirty="0">
                <a:latin typeface="Bodoni MT" pitchFamily="18" charset="0"/>
              </a:rPr>
              <a:t>The patient is happier at home and healing can happen without the threat of hospital acquired infections. This is financially easier for the family as well considering such care at home comes at least 30% cheaper than in a hospital.</a:t>
            </a:r>
          </a:p>
          <a:p>
            <a:r>
              <a:rPr lang="en-IN" sz="1600" dirty="0">
                <a:latin typeface="Bodoni MT" pitchFamily="18" charset="0"/>
              </a:rPr>
              <a:t>We have provided this service to a lot of patients with respiratory or neurological disease who take a long time to recover and need adequate device support and specialised care through trained nurses.</a:t>
            </a:r>
          </a:p>
        </p:txBody>
      </p:sp>
      <p:pic>
        <p:nvPicPr>
          <p:cNvPr id="13316" name="Picture 3" descr="download.jpg"/>
          <p:cNvPicPr>
            <a:picLocks noChangeAspect="1"/>
          </p:cNvPicPr>
          <p:nvPr/>
        </p:nvPicPr>
        <p:blipFill>
          <a:blip r:embed="rId3" cstate="print"/>
          <a:srcRect/>
          <a:stretch>
            <a:fillRect/>
          </a:stretch>
        </p:blipFill>
        <p:spPr bwMode="auto">
          <a:xfrm>
            <a:off x="4429125" y="5072063"/>
            <a:ext cx="4714875" cy="1785937"/>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8964613" cy="7048083"/>
          </a:xfrm>
          <a:prstGeom prst="rect">
            <a:avLst/>
          </a:prstGeom>
        </p:spPr>
        <p:txBody>
          <a:bodyPr>
            <a:spAutoFit/>
          </a:bodyPr>
          <a:lstStyle/>
          <a:p>
            <a:pPr fontAlgn="auto">
              <a:spcBef>
                <a:spcPts val="0"/>
              </a:spcBef>
              <a:spcAft>
                <a:spcPts val="0"/>
              </a:spcAft>
              <a:defRPr/>
            </a:pPr>
            <a:endParaRPr lang="en-IN" sz="1400" b="1" dirty="0">
              <a:latin typeface="+mn-lt"/>
              <a:cs typeface="+mn-cs"/>
            </a:endParaRPr>
          </a:p>
          <a:p>
            <a:pPr fontAlgn="auto">
              <a:spcBef>
                <a:spcPts val="0"/>
              </a:spcBef>
              <a:spcAft>
                <a:spcPts val="0"/>
              </a:spcAft>
              <a:defRPr/>
            </a:pPr>
            <a:r>
              <a:rPr lang="en-IN" sz="1400" b="1" u="sng" dirty="0">
                <a:solidFill>
                  <a:srgbClr val="FF0000"/>
                </a:solidFill>
                <a:effectLst>
                  <a:outerShdw blurRad="38100" dist="38100" dir="2700000" algn="tl">
                    <a:srgbClr val="000000">
                      <a:alpha val="43137"/>
                    </a:srgbClr>
                  </a:outerShdw>
                </a:effectLst>
                <a:latin typeface="Bodoni MT" pitchFamily="18" charset="0"/>
              </a:rPr>
              <a:t>Critical Care Packages</a:t>
            </a:r>
          </a:p>
          <a:p>
            <a:pPr fontAlgn="auto">
              <a:spcBef>
                <a:spcPts val="0"/>
              </a:spcBef>
              <a:spcAft>
                <a:spcPts val="0"/>
              </a:spcAft>
              <a:defRPr/>
            </a:pPr>
            <a:r>
              <a:rPr lang="en-IN" sz="1400" dirty="0">
                <a:latin typeface="Bodoni MT" pitchFamily="18" charset="0"/>
              </a:rPr>
              <a:t>Care plans are personalized for patient needs and are designed to deliver high quality, affordable, and easy to implement health services.</a:t>
            </a:r>
          </a:p>
          <a:p>
            <a:pPr fontAlgn="auto">
              <a:spcBef>
                <a:spcPts val="0"/>
              </a:spcBef>
              <a:spcAft>
                <a:spcPts val="0"/>
              </a:spcAft>
              <a:defRPr/>
            </a:pPr>
            <a:endParaRPr lang="en-IN" sz="1400" dirty="0">
              <a:latin typeface="Bodoni MT" pitchFamily="18" charset="0"/>
            </a:endParaRPr>
          </a:p>
          <a:p>
            <a:pPr fontAlgn="auto">
              <a:spcBef>
                <a:spcPts val="0"/>
              </a:spcBef>
              <a:spcAft>
                <a:spcPts val="0"/>
              </a:spcAft>
              <a:defRPr/>
            </a:pPr>
            <a:r>
              <a:rPr lang="en-IN" sz="1400" b="1" u="sng" dirty="0">
                <a:solidFill>
                  <a:srgbClr val="FF0000"/>
                </a:solidFill>
                <a:effectLst>
                  <a:outerShdw blurRad="38100" dist="38100" dir="2700000" algn="tl">
                    <a:srgbClr val="000000">
                      <a:alpha val="43137"/>
                    </a:srgbClr>
                  </a:outerShdw>
                </a:effectLst>
                <a:latin typeface="Bodoni MT" pitchFamily="18" charset="0"/>
              </a:rPr>
              <a:t>CRITICAL PACKAGE</a:t>
            </a:r>
            <a:r>
              <a:rPr lang="en-IN" sz="1400" dirty="0">
                <a:latin typeface="Bodoni MT" pitchFamily="18" charset="0"/>
              </a:rPr>
              <a:t> </a:t>
            </a:r>
          </a:p>
          <a:p>
            <a:pPr fontAlgn="auto">
              <a:spcBef>
                <a:spcPts val="0"/>
              </a:spcBef>
              <a:spcAft>
                <a:spcPts val="0"/>
              </a:spcAft>
              <a:defRPr/>
            </a:pPr>
            <a:endParaRPr lang="en-IN" sz="1400" dirty="0">
              <a:latin typeface="Bodoni MT" pitchFamily="18" charset="0"/>
            </a:endParaRPr>
          </a:p>
          <a:p>
            <a:pPr fontAlgn="auto">
              <a:spcBef>
                <a:spcPts val="0"/>
              </a:spcBef>
              <a:spcAft>
                <a:spcPts val="0"/>
              </a:spcAft>
              <a:defRPr/>
            </a:pPr>
            <a:r>
              <a:rPr lang="en-IN" sz="1400" dirty="0">
                <a:latin typeface="Bodoni MT" pitchFamily="18" charset="0"/>
              </a:rPr>
              <a:t>Clinical team</a:t>
            </a:r>
          </a:p>
          <a:p>
            <a:pPr fontAlgn="auto">
              <a:spcBef>
                <a:spcPts val="0"/>
              </a:spcBef>
              <a:spcAft>
                <a:spcPts val="0"/>
              </a:spcAft>
              <a:defRPr/>
            </a:pPr>
            <a:r>
              <a:rPr lang="en-IN" sz="1400" dirty="0">
                <a:latin typeface="Bodoni MT" pitchFamily="18" charset="0"/>
              </a:rPr>
              <a:t>2 ICU trained nurses – 12 hours each</a:t>
            </a:r>
          </a:p>
          <a:p>
            <a:pPr fontAlgn="auto">
              <a:spcBef>
                <a:spcPts val="0"/>
              </a:spcBef>
              <a:spcAft>
                <a:spcPts val="0"/>
              </a:spcAft>
              <a:defRPr/>
            </a:pPr>
            <a:r>
              <a:rPr lang="en-IN" sz="1400" dirty="0">
                <a:latin typeface="Bodoni MT" pitchFamily="18" charset="0"/>
              </a:rPr>
              <a:t>2 Nursing assistants – 12 hours each</a:t>
            </a:r>
          </a:p>
          <a:p>
            <a:pPr fontAlgn="auto">
              <a:spcBef>
                <a:spcPts val="0"/>
              </a:spcBef>
              <a:spcAft>
                <a:spcPts val="0"/>
              </a:spcAft>
              <a:defRPr/>
            </a:pPr>
            <a:r>
              <a:rPr lang="en-IN" sz="1400" dirty="0">
                <a:latin typeface="Bodoni MT" pitchFamily="18" charset="0"/>
                <a:hlinkClick r:id="rId2"/>
              </a:rPr>
              <a:t>Physiotherapist</a:t>
            </a:r>
            <a:r>
              <a:rPr lang="en-IN" sz="1400" dirty="0">
                <a:latin typeface="Bodoni MT" pitchFamily="18" charset="0"/>
              </a:rPr>
              <a:t> (as advised by primary physician)</a:t>
            </a:r>
          </a:p>
          <a:p>
            <a:pPr fontAlgn="auto">
              <a:spcBef>
                <a:spcPts val="0"/>
              </a:spcBef>
              <a:spcAft>
                <a:spcPts val="0"/>
              </a:spcAft>
              <a:defRPr/>
            </a:pPr>
            <a:r>
              <a:rPr lang="en-IN" sz="1400" dirty="0">
                <a:latin typeface="Bodoni MT" pitchFamily="18" charset="0"/>
              </a:rPr>
              <a:t>Respiratory therapist (1-2 visits/week)</a:t>
            </a:r>
          </a:p>
          <a:p>
            <a:pPr fontAlgn="auto">
              <a:spcBef>
                <a:spcPts val="0"/>
              </a:spcBef>
              <a:spcAft>
                <a:spcPts val="0"/>
              </a:spcAft>
              <a:defRPr/>
            </a:pPr>
            <a:r>
              <a:rPr lang="en-IN" sz="1400" dirty="0">
                <a:latin typeface="Bodoni MT" pitchFamily="18" charset="0"/>
              </a:rPr>
              <a:t>ICU consumables</a:t>
            </a:r>
          </a:p>
          <a:p>
            <a:pPr fontAlgn="auto">
              <a:spcBef>
                <a:spcPts val="0"/>
              </a:spcBef>
              <a:spcAft>
                <a:spcPts val="0"/>
              </a:spcAft>
              <a:defRPr/>
            </a:pPr>
            <a:r>
              <a:rPr lang="en-IN" sz="1400" dirty="0">
                <a:latin typeface="Bodoni MT" pitchFamily="18" charset="0"/>
              </a:rPr>
              <a:t>Weekly clinical quality audits</a:t>
            </a:r>
          </a:p>
          <a:p>
            <a:pPr fontAlgn="auto">
              <a:spcBef>
                <a:spcPts val="0"/>
              </a:spcBef>
              <a:spcAft>
                <a:spcPts val="0"/>
              </a:spcAft>
              <a:defRPr/>
            </a:pPr>
            <a:r>
              <a:rPr lang="en-IN" sz="1400" dirty="0">
                <a:latin typeface="Bodoni MT" pitchFamily="18" charset="0"/>
              </a:rPr>
              <a:t>ICU Infrastructure</a:t>
            </a:r>
          </a:p>
          <a:p>
            <a:pPr fontAlgn="auto">
              <a:spcBef>
                <a:spcPts val="0"/>
              </a:spcBef>
              <a:spcAft>
                <a:spcPts val="0"/>
              </a:spcAft>
              <a:defRPr/>
            </a:pPr>
            <a:r>
              <a:rPr lang="en-IN" sz="1400" dirty="0">
                <a:latin typeface="Bodoni MT" pitchFamily="18" charset="0"/>
                <a:hlinkClick r:id="rId3"/>
              </a:rPr>
              <a:t>Ventilator</a:t>
            </a:r>
            <a:endParaRPr lang="en-IN" sz="1400" dirty="0">
              <a:latin typeface="Bodoni MT" pitchFamily="18" charset="0"/>
            </a:endParaRPr>
          </a:p>
          <a:p>
            <a:pPr fontAlgn="auto">
              <a:spcBef>
                <a:spcPts val="0"/>
              </a:spcBef>
              <a:spcAft>
                <a:spcPts val="0"/>
              </a:spcAft>
              <a:defRPr/>
            </a:pPr>
            <a:r>
              <a:rPr lang="en-IN" sz="1400" dirty="0">
                <a:latin typeface="Bodoni MT" pitchFamily="18" charset="0"/>
              </a:rPr>
              <a:t>Infusion pumps</a:t>
            </a:r>
          </a:p>
          <a:p>
            <a:pPr fontAlgn="auto">
              <a:spcBef>
                <a:spcPts val="0"/>
              </a:spcBef>
              <a:spcAft>
                <a:spcPts val="0"/>
              </a:spcAft>
              <a:defRPr/>
            </a:pPr>
            <a:r>
              <a:rPr lang="en-IN" sz="1400" dirty="0">
                <a:latin typeface="Bodoni MT" pitchFamily="18" charset="0"/>
                <a:hlinkClick r:id="rId4"/>
              </a:rPr>
              <a:t>DVT Pump</a:t>
            </a:r>
            <a:endParaRPr lang="en-IN" sz="1400" dirty="0">
              <a:latin typeface="Bodoni MT" pitchFamily="18" charset="0"/>
            </a:endParaRPr>
          </a:p>
          <a:p>
            <a:pPr fontAlgn="auto">
              <a:spcBef>
                <a:spcPts val="0"/>
              </a:spcBef>
              <a:spcAft>
                <a:spcPts val="0"/>
              </a:spcAft>
              <a:defRPr/>
            </a:pPr>
            <a:r>
              <a:rPr lang="en-IN" sz="1400" dirty="0">
                <a:latin typeface="Bodoni MT" pitchFamily="18" charset="0"/>
              </a:rPr>
              <a:t>Other equipment as per clinical assessment by </a:t>
            </a:r>
            <a:r>
              <a:rPr lang="en-IN" sz="1400" dirty="0">
                <a:latin typeface="Bodoni MT" pitchFamily="18" charset="0"/>
                <a:hlinkClick r:id="rId5"/>
              </a:rPr>
              <a:t>Learners Path doctor</a:t>
            </a:r>
            <a:endParaRPr lang="en-IN" sz="1400" dirty="0">
              <a:latin typeface="Bodoni MT" pitchFamily="18" charset="0"/>
            </a:endParaRPr>
          </a:p>
          <a:p>
            <a:pPr fontAlgn="auto">
              <a:spcBef>
                <a:spcPts val="0"/>
              </a:spcBef>
              <a:spcAft>
                <a:spcPts val="0"/>
              </a:spcAft>
              <a:defRPr/>
            </a:pPr>
            <a:r>
              <a:rPr lang="en-IN" sz="1400" dirty="0">
                <a:latin typeface="Bodoni MT" pitchFamily="18" charset="0"/>
              </a:rPr>
              <a:t>Home visit reports</a:t>
            </a:r>
          </a:p>
          <a:p>
            <a:pPr fontAlgn="auto">
              <a:spcBef>
                <a:spcPts val="0"/>
              </a:spcBef>
              <a:spcAft>
                <a:spcPts val="0"/>
              </a:spcAft>
              <a:defRPr/>
            </a:pPr>
            <a:r>
              <a:rPr lang="en-IN" sz="1400" dirty="0">
                <a:latin typeface="Bodoni MT" pitchFamily="18" charset="0"/>
              </a:rPr>
              <a:t>E-Monitoring</a:t>
            </a:r>
          </a:p>
          <a:p>
            <a:pPr fontAlgn="auto">
              <a:spcBef>
                <a:spcPts val="0"/>
              </a:spcBef>
              <a:spcAft>
                <a:spcPts val="0"/>
              </a:spcAft>
              <a:defRPr/>
            </a:pPr>
            <a:r>
              <a:rPr lang="en-IN" sz="1400" dirty="0">
                <a:latin typeface="Bodoni MT" pitchFamily="18" charset="0"/>
              </a:rPr>
              <a:t>On condition</a:t>
            </a:r>
          </a:p>
          <a:p>
            <a:pPr fontAlgn="auto">
              <a:spcBef>
                <a:spcPts val="0"/>
              </a:spcBef>
              <a:spcAft>
                <a:spcPts val="0"/>
              </a:spcAft>
              <a:defRPr/>
            </a:pPr>
            <a:r>
              <a:rPr lang="en-IN" sz="1400" dirty="0">
                <a:latin typeface="Bodoni MT" pitchFamily="18" charset="0"/>
              </a:rPr>
              <a:t>GCS: 8 or less | Vitals: Unstable | Mobility: Restricted | Ventilation: Dependent</a:t>
            </a:r>
          </a:p>
          <a:p>
            <a:pPr fontAlgn="auto">
              <a:spcBef>
                <a:spcPts val="0"/>
              </a:spcBef>
              <a:spcAft>
                <a:spcPts val="0"/>
              </a:spcAft>
              <a:defRPr/>
            </a:pPr>
            <a:r>
              <a:rPr lang="en-IN" sz="1400" dirty="0">
                <a:latin typeface="Bodoni MT" pitchFamily="18" charset="0"/>
              </a:rPr>
              <a:t>STEP-DOWN PACKAGE </a:t>
            </a:r>
          </a:p>
          <a:p>
            <a:pPr fontAlgn="auto">
              <a:spcBef>
                <a:spcPts val="0"/>
              </a:spcBef>
              <a:spcAft>
                <a:spcPts val="0"/>
              </a:spcAft>
              <a:defRPr/>
            </a:pPr>
            <a:r>
              <a:rPr lang="en-IN" sz="1400" dirty="0">
                <a:latin typeface="Bodoni MT" pitchFamily="18" charset="0"/>
              </a:rPr>
              <a:t>Clinical team</a:t>
            </a:r>
          </a:p>
          <a:p>
            <a:pPr fontAlgn="auto">
              <a:spcBef>
                <a:spcPts val="0"/>
              </a:spcBef>
              <a:spcAft>
                <a:spcPts val="0"/>
              </a:spcAft>
              <a:defRPr/>
            </a:pPr>
            <a:r>
              <a:rPr lang="en-IN" sz="1400" dirty="0">
                <a:latin typeface="Bodoni MT" pitchFamily="18" charset="0"/>
              </a:rPr>
              <a:t>2 ICU trained nurses-12 hours each</a:t>
            </a:r>
          </a:p>
          <a:p>
            <a:pPr fontAlgn="auto">
              <a:spcBef>
                <a:spcPts val="0"/>
              </a:spcBef>
              <a:spcAft>
                <a:spcPts val="0"/>
              </a:spcAft>
              <a:defRPr/>
            </a:pPr>
            <a:r>
              <a:rPr lang="en-IN" sz="1400" dirty="0">
                <a:latin typeface="Bodoni MT" pitchFamily="18" charset="0"/>
              </a:rPr>
              <a:t>2 Nursing assistants – 12 hours each</a:t>
            </a:r>
          </a:p>
          <a:p>
            <a:pPr fontAlgn="auto">
              <a:spcBef>
                <a:spcPts val="0"/>
              </a:spcBef>
              <a:spcAft>
                <a:spcPts val="0"/>
              </a:spcAft>
              <a:defRPr/>
            </a:pPr>
            <a:r>
              <a:rPr lang="en-IN" sz="1400" dirty="0">
                <a:latin typeface="Bodoni MT" pitchFamily="18" charset="0"/>
              </a:rPr>
              <a:t>Physiotherapist (as advised by primary physician)</a:t>
            </a:r>
          </a:p>
          <a:p>
            <a:pPr fontAlgn="auto">
              <a:spcBef>
                <a:spcPts val="0"/>
              </a:spcBef>
              <a:spcAft>
                <a:spcPts val="0"/>
              </a:spcAft>
              <a:defRPr/>
            </a:pPr>
            <a:r>
              <a:rPr lang="en-IN" sz="1400" dirty="0">
                <a:latin typeface="Bodoni MT" pitchFamily="18" charset="0"/>
              </a:rPr>
              <a:t>Respiratory therapist (1-2 visits/week)</a:t>
            </a:r>
          </a:p>
          <a:p>
            <a:pPr fontAlgn="auto">
              <a:spcBef>
                <a:spcPts val="0"/>
              </a:spcBef>
              <a:spcAft>
                <a:spcPts val="0"/>
              </a:spcAft>
              <a:defRPr/>
            </a:pPr>
            <a:r>
              <a:rPr lang="en-IN" sz="1400" dirty="0">
                <a:latin typeface="Bodoni MT" pitchFamily="18" charset="0"/>
              </a:rPr>
              <a:t>ICU consumables</a:t>
            </a:r>
          </a:p>
          <a:p>
            <a:pPr fontAlgn="auto">
              <a:spcBef>
                <a:spcPts val="0"/>
              </a:spcBef>
              <a:spcAft>
                <a:spcPts val="0"/>
              </a:spcAft>
              <a:defRPr/>
            </a:pPr>
            <a:r>
              <a:rPr lang="en-IN" sz="1400" dirty="0">
                <a:latin typeface="Bodoni MT" pitchFamily="18" charset="0"/>
              </a:rPr>
              <a:t>Weekly clinical quality audits</a:t>
            </a:r>
          </a:p>
          <a:p>
            <a:pPr fontAlgn="auto">
              <a:spcBef>
                <a:spcPts val="0"/>
              </a:spcBef>
              <a:spcAft>
                <a:spcPts val="0"/>
              </a:spcAft>
              <a:defRPr/>
            </a:pPr>
            <a:endParaRPr lang="en-IN" dirty="0">
              <a:latin typeface="+mn-lt"/>
              <a:cs typeface="+mn-cs"/>
            </a:endParaRP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94463"/>
          </a:xfrm>
          <a:prstGeom prst="rect">
            <a:avLst/>
          </a:prstGeom>
        </p:spPr>
        <p:txBody>
          <a:bodyPr>
            <a:spAutoFit/>
          </a:bodyPr>
          <a:lstStyle/>
          <a:p>
            <a:pPr fontAlgn="auto">
              <a:spcBef>
                <a:spcPts val="0"/>
              </a:spcBef>
              <a:spcAft>
                <a:spcPts val="0"/>
              </a:spcAft>
              <a:defRPr/>
            </a:pPr>
            <a:endParaRPr lang="en-IN" sz="1600" b="1" dirty="0">
              <a:latin typeface="+mn-lt"/>
              <a:cs typeface="+mn-cs"/>
            </a:endParaRPr>
          </a:p>
          <a:p>
            <a:pPr fontAlgn="auto">
              <a:spcBef>
                <a:spcPts val="0"/>
              </a:spcBef>
              <a:spcAft>
                <a:spcPts val="0"/>
              </a:spcAft>
              <a:defRPr/>
            </a:pPr>
            <a:endParaRPr lang="en-IN" sz="1600" b="1" dirty="0">
              <a:latin typeface="+mn-lt"/>
              <a:cs typeface="+mn-cs"/>
            </a:endParaRPr>
          </a:p>
          <a:p>
            <a:pPr fontAlgn="auto">
              <a:spcBef>
                <a:spcPts val="0"/>
              </a:spcBef>
              <a:spcAft>
                <a:spcPts val="0"/>
              </a:spcAft>
              <a:defRPr/>
            </a:pPr>
            <a:r>
              <a:rPr lang="en-IN" sz="1600" b="1" dirty="0">
                <a:solidFill>
                  <a:srgbClr val="FF0000"/>
                </a:solidFill>
                <a:effectLst>
                  <a:outerShdw blurRad="38100" dist="38100" dir="2700000" algn="tl">
                    <a:srgbClr val="000000">
                      <a:alpha val="43137"/>
                    </a:srgbClr>
                  </a:outerShdw>
                </a:effectLst>
                <a:latin typeface="Bodoni MT" pitchFamily="18" charset="0"/>
                <a:cs typeface="+mn-cs"/>
              </a:rPr>
              <a:t>ICU Infrastructure</a:t>
            </a:r>
          </a:p>
          <a:p>
            <a:pPr fontAlgn="auto">
              <a:spcBef>
                <a:spcPts val="0"/>
              </a:spcBef>
              <a:spcAft>
                <a:spcPts val="0"/>
              </a:spcAft>
              <a:defRPr/>
            </a:pPr>
            <a:r>
              <a:rPr lang="en-IN" sz="1600" dirty="0" err="1">
                <a:solidFill>
                  <a:srgbClr val="FF0000"/>
                </a:solidFill>
                <a:effectLst>
                  <a:outerShdw blurRad="38100" dist="38100" dir="2700000" algn="tl">
                    <a:srgbClr val="000000">
                      <a:alpha val="43137"/>
                    </a:srgbClr>
                  </a:outerShdw>
                </a:effectLst>
                <a:latin typeface="Bodoni MT" pitchFamily="18" charset="0"/>
                <a:cs typeface="+mn-cs"/>
                <a:hlinkClick r:id="rId2"/>
              </a:rPr>
              <a:t>BiPAP</a:t>
            </a:r>
            <a:endParaRPr lang="en-IN" sz="1600" dirty="0">
              <a:solidFill>
                <a:srgbClr val="FF0000"/>
              </a:solidFill>
              <a:effectLst>
                <a:outerShdw blurRad="38100" dist="38100" dir="2700000" algn="tl">
                  <a:srgbClr val="000000">
                    <a:alpha val="43137"/>
                  </a:srgbClr>
                </a:outerShdw>
              </a:effectLst>
              <a:latin typeface="Bodoni MT" pitchFamily="18" charset="0"/>
              <a:cs typeface="+mn-cs"/>
            </a:endParaRPr>
          </a:p>
          <a:p>
            <a:pPr fontAlgn="auto">
              <a:spcBef>
                <a:spcPts val="0"/>
              </a:spcBef>
              <a:spcAft>
                <a:spcPts val="0"/>
              </a:spcAft>
              <a:defRPr/>
            </a:pPr>
            <a:r>
              <a:rPr lang="en-IN" sz="1600" dirty="0">
                <a:solidFill>
                  <a:srgbClr val="FF0000"/>
                </a:solidFill>
                <a:effectLst>
                  <a:outerShdw blurRad="38100" dist="38100" dir="2700000" algn="tl">
                    <a:srgbClr val="000000">
                      <a:alpha val="43137"/>
                    </a:srgbClr>
                  </a:outerShdw>
                </a:effectLst>
                <a:latin typeface="Bodoni MT" pitchFamily="18" charset="0"/>
                <a:cs typeface="+mn-cs"/>
                <a:hlinkClick r:id="rId3"/>
              </a:rPr>
              <a:t>Infusion pumps</a:t>
            </a:r>
            <a:endParaRPr lang="en-IN" sz="1600" dirty="0">
              <a:solidFill>
                <a:srgbClr val="FF0000"/>
              </a:solidFill>
              <a:effectLst>
                <a:outerShdw blurRad="38100" dist="38100" dir="2700000" algn="tl">
                  <a:srgbClr val="000000">
                    <a:alpha val="43137"/>
                  </a:srgbClr>
                </a:outerShdw>
              </a:effectLst>
              <a:latin typeface="Bodoni MT" pitchFamily="18" charset="0"/>
              <a:cs typeface="+mn-cs"/>
            </a:endParaRPr>
          </a:p>
          <a:p>
            <a:pPr fontAlgn="auto">
              <a:spcBef>
                <a:spcPts val="0"/>
              </a:spcBef>
              <a:spcAft>
                <a:spcPts val="0"/>
              </a:spcAft>
              <a:defRPr/>
            </a:pPr>
            <a:endParaRPr lang="en-IN" sz="1600" dirty="0">
              <a:latin typeface="+mn-lt"/>
              <a:cs typeface="+mn-cs"/>
            </a:endParaRPr>
          </a:p>
          <a:p>
            <a:pPr fontAlgn="auto">
              <a:spcBef>
                <a:spcPts val="0"/>
              </a:spcBef>
              <a:spcAft>
                <a:spcPts val="0"/>
              </a:spcAft>
              <a:defRPr/>
            </a:pPr>
            <a:r>
              <a:rPr lang="en-IN" sz="1600" dirty="0">
                <a:latin typeface="Bodoni MT" pitchFamily="18" charset="0"/>
                <a:cs typeface="+mn-cs"/>
              </a:rPr>
              <a:t>DVT Pump</a:t>
            </a:r>
          </a:p>
          <a:p>
            <a:pPr fontAlgn="auto">
              <a:spcBef>
                <a:spcPts val="0"/>
              </a:spcBef>
              <a:spcAft>
                <a:spcPts val="0"/>
              </a:spcAft>
              <a:defRPr/>
            </a:pPr>
            <a:r>
              <a:rPr lang="en-IN" sz="1600" dirty="0">
                <a:latin typeface="Bodoni MT" pitchFamily="18" charset="0"/>
                <a:cs typeface="+mn-cs"/>
              </a:rPr>
              <a:t>Other equipment as per clinical assessment by Learners Path doctor</a:t>
            </a:r>
          </a:p>
          <a:p>
            <a:pPr fontAlgn="auto">
              <a:spcBef>
                <a:spcPts val="0"/>
              </a:spcBef>
              <a:spcAft>
                <a:spcPts val="0"/>
              </a:spcAft>
              <a:defRPr/>
            </a:pPr>
            <a:r>
              <a:rPr lang="en-IN" sz="1600" dirty="0">
                <a:latin typeface="Bodoni MT" pitchFamily="18" charset="0"/>
                <a:cs typeface="+mn-cs"/>
              </a:rPr>
              <a:t>Home visit report</a:t>
            </a:r>
          </a:p>
          <a:p>
            <a:pPr fontAlgn="auto">
              <a:spcBef>
                <a:spcPts val="0"/>
              </a:spcBef>
              <a:spcAft>
                <a:spcPts val="0"/>
              </a:spcAft>
              <a:defRPr/>
            </a:pPr>
            <a:r>
              <a:rPr lang="en-IN" sz="1600" dirty="0">
                <a:latin typeface="Bodoni MT" pitchFamily="18" charset="0"/>
                <a:cs typeface="+mn-cs"/>
              </a:rPr>
              <a:t>E-Monitoring</a:t>
            </a:r>
          </a:p>
          <a:p>
            <a:pPr fontAlgn="auto">
              <a:spcBef>
                <a:spcPts val="0"/>
              </a:spcBef>
              <a:spcAft>
                <a:spcPts val="0"/>
              </a:spcAft>
              <a:defRPr/>
            </a:pPr>
            <a:endParaRPr lang="en-IN" sz="1600" dirty="0">
              <a:latin typeface="Bodoni MT" pitchFamily="18" charset="0"/>
              <a:cs typeface="+mn-cs"/>
            </a:endParaRPr>
          </a:p>
          <a:p>
            <a:pPr fontAlgn="auto">
              <a:spcBef>
                <a:spcPts val="0"/>
              </a:spcBef>
              <a:spcAft>
                <a:spcPts val="0"/>
              </a:spcAft>
              <a:defRPr/>
            </a:pPr>
            <a:r>
              <a:rPr lang="en-IN" sz="1600" b="1" u="sng" cap="all" dirty="0">
                <a:solidFill>
                  <a:srgbClr val="FF0000"/>
                </a:solidFill>
                <a:effectLst>
                  <a:outerShdw blurRad="38100" dist="38100" dir="2700000" algn="tl">
                    <a:srgbClr val="000000">
                      <a:alpha val="43137"/>
                    </a:srgbClr>
                  </a:outerShdw>
                </a:effectLst>
                <a:latin typeface="Bodoni MT" pitchFamily="18" charset="0"/>
                <a:cs typeface="+mn-cs"/>
              </a:rPr>
              <a:t>SUPPORTIVE PACKAGE</a:t>
            </a:r>
          </a:p>
          <a:p>
            <a:pPr fontAlgn="auto">
              <a:spcBef>
                <a:spcPts val="0"/>
              </a:spcBef>
              <a:spcAft>
                <a:spcPts val="0"/>
              </a:spcAft>
              <a:defRPr/>
            </a:pPr>
            <a:r>
              <a:rPr lang="en-IN" sz="1600" b="1" dirty="0" smtClean="0">
                <a:latin typeface="Bodoni MT" pitchFamily="18" charset="0"/>
                <a:cs typeface="+mn-cs"/>
              </a:rPr>
              <a:t>Clinical </a:t>
            </a:r>
            <a:r>
              <a:rPr lang="en-IN" sz="1600" b="1" dirty="0">
                <a:latin typeface="Bodoni MT" pitchFamily="18" charset="0"/>
                <a:cs typeface="+mn-cs"/>
              </a:rPr>
              <a:t>team</a:t>
            </a:r>
          </a:p>
          <a:p>
            <a:pPr fontAlgn="auto">
              <a:spcBef>
                <a:spcPts val="0"/>
              </a:spcBef>
              <a:spcAft>
                <a:spcPts val="0"/>
              </a:spcAft>
              <a:defRPr/>
            </a:pPr>
            <a:r>
              <a:rPr lang="en-IN" sz="1600" dirty="0">
                <a:latin typeface="Bodoni MT" pitchFamily="18" charset="0"/>
                <a:cs typeface="+mn-cs"/>
              </a:rPr>
              <a:t>2 ICU trained nurses – 12 hours each</a:t>
            </a:r>
          </a:p>
          <a:p>
            <a:pPr fontAlgn="auto">
              <a:spcBef>
                <a:spcPts val="0"/>
              </a:spcBef>
              <a:spcAft>
                <a:spcPts val="0"/>
              </a:spcAft>
              <a:defRPr/>
            </a:pPr>
            <a:r>
              <a:rPr lang="en-IN" sz="1600" dirty="0">
                <a:latin typeface="Bodoni MT" pitchFamily="18" charset="0"/>
                <a:cs typeface="+mn-cs"/>
              </a:rPr>
              <a:t>2 Nursing assistants – 12 hours each</a:t>
            </a:r>
          </a:p>
          <a:p>
            <a:pPr fontAlgn="auto">
              <a:spcBef>
                <a:spcPts val="0"/>
              </a:spcBef>
              <a:spcAft>
                <a:spcPts val="0"/>
              </a:spcAft>
              <a:defRPr/>
            </a:pPr>
            <a:r>
              <a:rPr lang="en-IN" sz="1600" dirty="0">
                <a:latin typeface="Bodoni MT" pitchFamily="18" charset="0"/>
                <a:cs typeface="+mn-cs"/>
              </a:rPr>
              <a:t>Physiotherapist (as advised by primary physician)</a:t>
            </a:r>
          </a:p>
          <a:p>
            <a:pPr fontAlgn="auto">
              <a:spcBef>
                <a:spcPts val="0"/>
              </a:spcBef>
              <a:spcAft>
                <a:spcPts val="0"/>
              </a:spcAft>
              <a:defRPr/>
            </a:pPr>
            <a:r>
              <a:rPr lang="en-IN" sz="1600" dirty="0">
                <a:latin typeface="Bodoni MT" pitchFamily="18" charset="0"/>
                <a:cs typeface="+mn-cs"/>
                <a:hlinkClick r:id="rId4"/>
              </a:rPr>
              <a:t>Respiratory therapist</a:t>
            </a:r>
            <a:r>
              <a:rPr lang="en-IN" sz="1600" dirty="0">
                <a:latin typeface="Bodoni MT" pitchFamily="18" charset="0"/>
                <a:cs typeface="+mn-cs"/>
              </a:rPr>
              <a:t> (1-2 visits/week)</a:t>
            </a:r>
          </a:p>
          <a:p>
            <a:pPr fontAlgn="auto">
              <a:spcBef>
                <a:spcPts val="0"/>
              </a:spcBef>
              <a:spcAft>
                <a:spcPts val="0"/>
              </a:spcAft>
              <a:defRPr/>
            </a:pPr>
            <a:r>
              <a:rPr lang="en-IN" sz="1600" dirty="0">
                <a:latin typeface="Bodoni MT" pitchFamily="18" charset="0"/>
                <a:cs typeface="+mn-cs"/>
              </a:rPr>
              <a:t>Weekly clinical quality audits</a:t>
            </a:r>
          </a:p>
          <a:p>
            <a:pPr fontAlgn="auto">
              <a:spcBef>
                <a:spcPts val="0"/>
              </a:spcBef>
              <a:spcAft>
                <a:spcPts val="0"/>
              </a:spcAft>
              <a:defRPr/>
            </a:pPr>
            <a:r>
              <a:rPr lang="en-IN" sz="1600" b="1" dirty="0">
                <a:latin typeface="Bodoni MT" pitchFamily="18" charset="0"/>
                <a:cs typeface="+mn-cs"/>
              </a:rPr>
              <a:t>ICU Infrastructure</a:t>
            </a:r>
          </a:p>
          <a:p>
            <a:pPr fontAlgn="auto">
              <a:spcBef>
                <a:spcPts val="0"/>
              </a:spcBef>
              <a:spcAft>
                <a:spcPts val="0"/>
              </a:spcAft>
              <a:defRPr/>
            </a:pPr>
            <a:r>
              <a:rPr lang="en-IN" sz="1600" dirty="0">
                <a:latin typeface="Bodoni MT" pitchFamily="18" charset="0"/>
                <a:cs typeface="+mn-cs"/>
                <a:hlinkClick r:id="rId5"/>
              </a:rPr>
              <a:t>Oxygen concentrator</a:t>
            </a:r>
            <a:endParaRPr lang="en-IN" sz="1600" dirty="0">
              <a:latin typeface="Bodoni MT" pitchFamily="18" charset="0"/>
              <a:cs typeface="+mn-cs"/>
            </a:endParaRPr>
          </a:p>
          <a:p>
            <a:pPr fontAlgn="auto">
              <a:spcBef>
                <a:spcPts val="0"/>
              </a:spcBef>
              <a:spcAft>
                <a:spcPts val="0"/>
              </a:spcAft>
              <a:defRPr/>
            </a:pPr>
            <a:r>
              <a:rPr lang="en-IN" sz="1600" dirty="0">
                <a:latin typeface="Bodoni MT" pitchFamily="18" charset="0"/>
                <a:cs typeface="+mn-cs"/>
              </a:rPr>
              <a:t>Other equipment as per clinical assessment by Learners Path doctor</a:t>
            </a:r>
          </a:p>
          <a:p>
            <a:pPr fontAlgn="auto">
              <a:spcBef>
                <a:spcPts val="0"/>
              </a:spcBef>
              <a:spcAft>
                <a:spcPts val="0"/>
              </a:spcAft>
              <a:defRPr/>
            </a:pPr>
            <a:r>
              <a:rPr lang="en-IN" sz="1600" dirty="0">
                <a:latin typeface="Bodoni MT" pitchFamily="18" charset="0"/>
                <a:cs typeface="+mn-cs"/>
              </a:rPr>
              <a:t>Home visit reports</a:t>
            </a:r>
          </a:p>
          <a:p>
            <a:pPr fontAlgn="auto">
              <a:spcBef>
                <a:spcPts val="0"/>
              </a:spcBef>
              <a:spcAft>
                <a:spcPts val="0"/>
              </a:spcAft>
              <a:defRPr/>
            </a:pPr>
            <a:r>
              <a:rPr lang="en-IN" sz="1600" dirty="0">
                <a:latin typeface="Bodoni MT" pitchFamily="18" charset="0"/>
                <a:cs typeface="+mn-cs"/>
              </a:rPr>
              <a:t>E-Monitoring</a:t>
            </a:r>
          </a:p>
          <a:p>
            <a:pPr fontAlgn="auto">
              <a:spcBef>
                <a:spcPts val="0"/>
              </a:spcBef>
              <a:spcAft>
                <a:spcPts val="0"/>
              </a:spcAft>
              <a:defRPr/>
            </a:pPr>
            <a:r>
              <a:rPr lang="en-IN" sz="1600" b="1" dirty="0">
                <a:latin typeface="Bodoni MT" pitchFamily="18" charset="0"/>
                <a:cs typeface="+mn-cs"/>
              </a:rPr>
              <a:t>On condition</a:t>
            </a:r>
            <a:endParaRPr lang="en-IN" sz="1600" dirty="0">
              <a:latin typeface="Bodoni MT" pitchFamily="18" charset="0"/>
              <a:cs typeface="+mn-cs"/>
            </a:endParaRPr>
          </a:p>
          <a:p>
            <a:pPr fontAlgn="auto">
              <a:spcBef>
                <a:spcPts val="0"/>
              </a:spcBef>
              <a:spcAft>
                <a:spcPts val="0"/>
              </a:spcAft>
              <a:defRPr/>
            </a:pPr>
            <a:r>
              <a:rPr lang="en-IN" sz="1600" dirty="0">
                <a:latin typeface="Bodoni MT" pitchFamily="18" charset="0"/>
                <a:cs typeface="+mn-cs"/>
              </a:rPr>
              <a:t>GCS: 10 or more | Vitals: Stable | Mobility: Restricted</a:t>
            </a:r>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25400" y="34925"/>
            <a:ext cx="9118600" cy="5909310"/>
          </a:xfrm>
          <a:prstGeom prst="rect">
            <a:avLst/>
          </a:prstGeom>
          <a:noFill/>
          <a:ln w="9525">
            <a:noFill/>
            <a:miter lim="800000"/>
            <a:headEnd/>
            <a:tailEnd/>
          </a:ln>
        </p:spPr>
        <p:txBody>
          <a:bodyPr>
            <a:spAutoFit/>
          </a:bodyPr>
          <a:lstStyle/>
          <a:p>
            <a:r>
              <a:rPr lang="en-IN" sz="2400" b="1" u="sng" dirty="0" smtClean="0">
                <a:solidFill>
                  <a:srgbClr val="FF0000"/>
                </a:solidFill>
                <a:effectLst>
                  <a:outerShdw blurRad="38100" dist="38100" dir="2700000" algn="tl">
                    <a:srgbClr val="000000">
                      <a:alpha val="43137"/>
                    </a:srgbClr>
                  </a:outerShdw>
                </a:effectLst>
                <a:latin typeface="Bodoni MT" pitchFamily="18" charset="0"/>
              </a:rPr>
              <a:t>Benefits </a:t>
            </a:r>
            <a:r>
              <a:rPr lang="en-IN" sz="2400" b="1" u="sng" dirty="0">
                <a:solidFill>
                  <a:srgbClr val="FF0000"/>
                </a:solidFill>
                <a:effectLst>
                  <a:outerShdw blurRad="38100" dist="38100" dir="2700000" algn="tl">
                    <a:srgbClr val="000000">
                      <a:alpha val="43137"/>
                    </a:srgbClr>
                  </a:outerShdw>
                </a:effectLst>
                <a:latin typeface="Bodoni MT" pitchFamily="18" charset="0"/>
              </a:rPr>
              <a:t>Of Physiotherapy Treatment At Home</a:t>
            </a:r>
          </a:p>
          <a:p>
            <a:endParaRPr lang="en-IN" sz="2400" b="1" u="sng" dirty="0">
              <a:solidFill>
                <a:schemeClr val="accent2"/>
              </a:solidFill>
              <a:latin typeface="Bodoni MT" pitchFamily="18" charset="0"/>
            </a:endParaRPr>
          </a:p>
          <a:p>
            <a:r>
              <a:rPr lang="en-IN" sz="1400" dirty="0">
                <a:latin typeface="Bodoni MT" pitchFamily="18" charset="0"/>
              </a:rPr>
              <a:t>Physiotherapy has over the years proved its effectiveness in helping patients in restoring their health and enhancing their physical strength, function and mobility. To further enhance your experience with physiotherapy, our Physiotherapists personally visit you and perform physiotherapy at home. Some of the benefits of getting physiotherapy at home include</a:t>
            </a:r>
          </a:p>
          <a:p>
            <a:r>
              <a:rPr lang="en-IN" sz="1400" dirty="0">
                <a:latin typeface="Bodoni MT" pitchFamily="18" charset="0"/>
              </a:rPr>
              <a:t>Enables convenience</a:t>
            </a:r>
          </a:p>
          <a:p>
            <a:r>
              <a:rPr lang="en-IN" sz="1400" dirty="0">
                <a:latin typeface="Bodoni MT" pitchFamily="18" charset="0"/>
              </a:rPr>
              <a:t>Provides personalized care</a:t>
            </a:r>
          </a:p>
          <a:p>
            <a:r>
              <a:rPr lang="en-IN" sz="1400" dirty="0">
                <a:latin typeface="Bodoni MT" pitchFamily="18" charset="0"/>
              </a:rPr>
              <a:t>Brings about a faster healing process</a:t>
            </a:r>
          </a:p>
          <a:p>
            <a:r>
              <a:rPr lang="en-IN" sz="1400" dirty="0">
                <a:latin typeface="Bodoni MT" pitchFamily="18" charset="0"/>
              </a:rPr>
              <a:t>No mobility issues</a:t>
            </a:r>
          </a:p>
          <a:p>
            <a:r>
              <a:rPr lang="en-IN" sz="1400" dirty="0">
                <a:latin typeface="Bodoni MT" pitchFamily="18" charset="0"/>
              </a:rPr>
              <a:t>Better time management</a:t>
            </a:r>
          </a:p>
          <a:p>
            <a:r>
              <a:rPr lang="en-IN" sz="1400" dirty="0">
                <a:latin typeface="Bodoni MT" pitchFamily="18" charset="0"/>
              </a:rPr>
              <a:t>Cost effective</a:t>
            </a:r>
          </a:p>
          <a:p>
            <a:r>
              <a:rPr lang="en-IN" sz="1400" dirty="0">
                <a:latin typeface="Bodoni MT" pitchFamily="18" charset="0"/>
              </a:rPr>
              <a:t>Family support and supervision</a:t>
            </a:r>
          </a:p>
          <a:p>
            <a:r>
              <a:rPr lang="en-IN" sz="1400" dirty="0">
                <a:latin typeface="Bodoni MT" pitchFamily="18" charset="0"/>
              </a:rPr>
              <a:t>With our affordable and accountable home services, say good bye to all your worries and hassles of physiotherapy treatment.</a:t>
            </a:r>
          </a:p>
          <a:p>
            <a:endParaRPr lang="en-IN" sz="1400" dirty="0">
              <a:latin typeface="Bodoni MT" pitchFamily="18" charset="0"/>
            </a:endParaRPr>
          </a:p>
          <a:p>
            <a:r>
              <a:rPr lang="en-IN" b="1" u="sng" dirty="0">
                <a:solidFill>
                  <a:srgbClr val="FF0000"/>
                </a:solidFill>
                <a:effectLst>
                  <a:outerShdw blurRad="38100" dist="38100" dir="2700000" algn="tl">
                    <a:srgbClr val="000000">
                      <a:alpha val="43137"/>
                    </a:srgbClr>
                  </a:outerShdw>
                </a:effectLst>
                <a:latin typeface="Bodoni MT" pitchFamily="18" charset="0"/>
              </a:rPr>
              <a:t>When Do You Need A Physiotherapist From Us ?</a:t>
            </a:r>
          </a:p>
          <a:p>
            <a:r>
              <a:rPr lang="en-IN" sz="1400" dirty="0">
                <a:latin typeface="Bodoni MT" pitchFamily="18" charset="0"/>
              </a:rPr>
              <a:t>Call it the bane of modern lifestyle but knee pain, back pain, neck strain have become a part and parcel of life. When a certain type of pain does not subdue over a period of time and you experience it after doing a particular movement, then it is better advised to see a physiotherapist. You can also take benefit of our home </a:t>
            </a:r>
          </a:p>
          <a:p>
            <a:r>
              <a:rPr lang="en-IN" sz="1400" dirty="0">
                <a:latin typeface="Bodoni MT" pitchFamily="18" charset="0"/>
              </a:rPr>
              <a:t>physiotherapy service for a convenient treatment.</a:t>
            </a:r>
          </a:p>
          <a:p>
            <a:r>
              <a:rPr lang="en-IN" sz="1400" dirty="0">
                <a:latin typeface="Bodoni MT" pitchFamily="18" charset="0"/>
              </a:rPr>
              <a:t>Physiotherapy has a wide range of specialties and people can </a:t>
            </a:r>
          </a:p>
          <a:p>
            <a:r>
              <a:rPr lang="en-IN" sz="1400" dirty="0">
                <a:latin typeface="Bodoni MT" pitchFamily="18" charset="0"/>
              </a:rPr>
              <a:t>take physiotherapy for any of the following medical issues: </a:t>
            </a:r>
          </a:p>
          <a:p>
            <a:r>
              <a:rPr lang="en-IN" sz="1400" dirty="0">
                <a:latin typeface="Bodoni MT" pitchFamily="18" charset="0"/>
              </a:rPr>
              <a:t>Neurological issues, </a:t>
            </a:r>
            <a:r>
              <a:rPr lang="en-IN" sz="1400" dirty="0" err="1">
                <a:latin typeface="Bodoni MT" pitchFamily="18" charset="0"/>
              </a:rPr>
              <a:t>Neuromusculoskeletal</a:t>
            </a:r>
            <a:r>
              <a:rPr lang="en-IN" sz="1400" dirty="0">
                <a:latin typeface="Bodoni MT" pitchFamily="18" charset="0"/>
              </a:rPr>
              <a:t>, Cardiovascular and Respiratory.</a:t>
            </a:r>
          </a:p>
          <a:p>
            <a:endParaRPr lang="en-IN" dirty="0">
              <a:latin typeface="Tw Cen MT" pitchFamily="34" charset="0"/>
            </a:endParaRPr>
          </a:p>
        </p:txBody>
      </p:sp>
      <p:pic>
        <p:nvPicPr>
          <p:cNvPr id="16387" name="Picture 2" descr="download (1).jpg"/>
          <p:cNvPicPr>
            <a:picLocks noChangeAspect="1"/>
          </p:cNvPicPr>
          <p:nvPr/>
        </p:nvPicPr>
        <p:blipFill>
          <a:blip r:embed="rId2" cstate="print"/>
          <a:srcRect/>
          <a:stretch>
            <a:fillRect/>
          </a:stretch>
        </p:blipFill>
        <p:spPr bwMode="auto">
          <a:xfrm>
            <a:off x="5929313" y="5000625"/>
            <a:ext cx="3214687" cy="1857375"/>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4150"/>
            <a:ext cx="9144000" cy="5755422"/>
          </a:xfrm>
          <a:prstGeom prst="rect">
            <a:avLst/>
          </a:prstGeom>
        </p:spPr>
        <p:txBody>
          <a:bodyPr>
            <a:spAutoFit/>
          </a:bodyPr>
          <a:lstStyle/>
          <a:p>
            <a:pPr fontAlgn="auto">
              <a:spcBef>
                <a:spcPts val="0"/>
              </a:spcBef>
              <a:spcAft>
                <a:spcPts val="0"/>
              </a:spcAft>
              <a:defRPr/>
            </a:pPr>
            <a:r>
              <a:rPr lang="en-IN" sz="1600" b="1" u="sng" cap="all" dirty="0" smtClean="0">
                <a:solidFill>
                  <a:srgbClr val="FF0000"/>
                </a:solidFill>
                <a:effectLst>
                  <a:outerShdw blurRad="38100" dist="38100" dir="2700000" algn="tl">
                    <a:srgbClr val="000000">
                      <a:alpha val="43137"/>
                    </a:srgbClr>
                  </a:outerShdw>
                </a:effectLst>
                <a:latin typeface="+mn-lt"/>
                <a:cs typeface="+mn-cs"/>
              </a:rPr>
              <a:t>NEUROMUSCULOSKELETAL </a:t>
            </a:r>
            <a:r>
              <a:rPr lang="en-IN" sz="1600" b="1" u="sng" cap="all" dirty="0">
                <a:solidFill>
                  <a:srgbClr val="FF0000"/>
                </a:solidFill>
                <a:effectLst>
                  <a:outerShdw blurRad="38100" dist="38100" dir="2700000" algn="tl">
                    <a:srgbClr val="000000">
                      <a:alpha val="43137"/>
                    </a:srgbClr>
                  </a:outerShdw>
                </a:effectLst>
                <a:latin typeface="+mn-lt"/>
                <a:cs typeface="+mn-cs"/>
              </a:rPr>
              <a:t>ISSUES:</a:t>
            </a:r>
          </a:p>
          <a:p>
            <a:pPr fontAlgn="auto">
              <a:spcBef>
                <a:spcPts val="0"/>
              </a:spcBef>
              <a:spcAft>
                <a:spcPts val="0"/>
              </a:spcAft>
              <a:defRPr/>
            </a:pPr>
            <a:r>
              <a:rPr lang="en-IN" sz="1300" dirty="0" smtClean="0">
                <a:latin typeface="Bodoni MT" pitchFamily="18" charset="0"/>
                <a:cs typeface="+mn-cs"/>
              </a:rPr>
              <a:t>This </a:t>
            </a:r>
            <a:r>
              <a:rPr lang="en-IN" sz="1300" dirty="0">
                <a:latin typeface="Bodoni MT" pitchFamily="18" charset="0"/>
                <a:cs typeface="+mn-cs"/>
              </a:rPr>
              <a:t>includes all sorts of pain including back pain. </a:t>
            </a:r>
            <a:r>
              <a:rPr lang="en-IN" sz="1300" dirty="0">
                <a:latin typeface="Bodoni MT" pitchFamily="18" charset="0"/>
                <a:cs typeface="+mn-cs"/>
              </a:rPr>
              <a:t>Knees pain, arthritis, sports injuries and whiplash associated disorder.</a:t>
            </a:r>
          </a:p>
          <a:p>
            <a:pPr fontAlgn="auto">
              <a:spcBef>
                <a:spcPts val="0"/>
              </a:spcBef>
              <a:spcAft>
                <a:spcPts val="0"/>
              </a:spcAft>
              <a:defRPr/>
            </a:pPr>
            <a:r>
              <a:rPr lang="en-IN" sz="1300" b="1" dirty="0">
                <a:latin typeface="Bodoni MT" pitchFamily="18" charset="0"/>
                <a:cs typeface="+mn-cs"/>
                <a:hlinkClick r:id="rId2"/>
              </a:rPr>
              <a:t>Paralysis</a:t>
            </a:r>
            <a:endParaRPr lang="en-IN" sz="1300" b="1" dirty="0">
              <a:latin typeface="Bodoni MT" pitchFamily="18" charset="0"/>
              <a:cs typeface="+mn-cs"/>
            </a:endParaRPr>
          </a:p>
          <a:p>
            <a:pPr fontAlgn="auto">
              <a:spcBef>
                <a:spcPts val="0"/>
              </a:spcBef>
              <a:spcAft>
                <a:spcPts val="0"/>
              </a:spcAft>
              <a:defRPr/>
            </a:pPr>
            <a:r>
              <a:rPr lang="en-IN" sz="1300" dirty="0">
                <a:latin typeface="Bodoni MT" pitchFamily="18" charset="0"/>
                <a:cs typeface="+mn-cs"/>
              </a:rPr>
              <a:t>Did you know that with regular physiotherapy treatment, muscle tone can be improved making the patient as mobile as possible in paralysis.</a:t>
            </a:r>
          </a:p>
          <a:p>
            <a:pPr fontAlgn="auto">
              <a:spcBef>
                <a:spcPts val="0"/>
              </a:spcBef>
              <a:spcAft>
                <a:spcPts val="0"/>
              </a:spcAft>
              <a:defRPr/>
            </a:pPr>
            <a:r>
              <a:rPr lang="en-IN" sz="1300" b="1" dirty="0">
                <a:latin typeface="Bodoni MT" pitchFamily="18" charset="0"/>
                <a:cs typeface="+mn-cs"/>
                <a:hlinkClick r:id="rId3"/>
              </a:rPr>
              <a:t>Parkinson’s Disease</a:t>
            </a:r>
            <a:endParaRPr lang="en-IN" sz="1300" b="1" dirty="0">
              <a:latin typeface="Bodoni MT" pitchFamily="18" charset="0"/>
              <a:cs typeface="+mn-cs"/>
            </a:endParaRPr>
          </a:p>
          <a:p>
            <a:pPr fontAlgn="auto">
              <a:spcBef>
                <a:spcPts val="0"/>
              </a:spcBef>
              <a:spcAft>
                <a:spcPts val="0"/>
              </a:spcAft>
              <a:defRPr/>
            </a:pPr>
            <a:r>
              <a:rPr lang="en-IN" sz="1300" dirty="0">
                <a:latin typeface="Bodoni MT" pitchFamily="18" charset="0"/>
                <a:cs typeface="+mn-cs"/>
              </a:rPr>
              <a:t>Parkinsonism is a movement disorder. Physiotherapy treatment can help the patient in gaining more mobility and independence.</a:t>
            </a:r>
          </a:p>
          <a:p>
            <a:pPr fontAlgn="auto">
              <a:spcBef>
                <a:spcPts val="0"/>
              </a:spcBef>
              <a:spcAft>
                <a:spcPts val="0"/>
              </a:spcAft>
              <a:defRPr/>
            </a:pPr>
            <a:r>
              <a:rPr lang="en-IN" sz="1300" b="1" dirty="0">
                <a:latin typeface="Bodoni MT" pitchFamily="18" charset="0"/>
                <a:cs typeface="+mn-cs"/>
              </a:rPr>
              <a:t>Post Heart Attack</a:t>
            </a:r>
          </a:p>
          <a:p>
            <a:pPr fontAlgn="auto">
              <a:spcBef>
                <a:spcPts val="0"/>
              </a:spcBef>
              <a:spcAft>
                <a:spcPts val="0"/>
              </a:spcAft>
              <a:defRPr/>
            </a:pPr>
            <a:r>
              <a:rPr lang="en-IN" sz="1300" dirty="0">
                <a:latin typeface="Bodoni MT" pitchFamily="18" charset="0"/>
                <a:cs typeface="+mn-cs"/>
              </a:rPr>
              <a:t>Physiotherapy post heart attack helps in decreasing the heart rate and blood pressure at rest and during exercise.</a:t>
            </a:r>
          </a:p>
          <a:p>
            <a:pPr fontAlgn="auto">
              <a:spcBef>
                <a:spcPts val="0"/>
              </a:spcBef>
              <a:spcAft>
                <a:spcPts val="0"/>
              </a:spcAft>
              <a:defRPr/>
            </a:pPr>
            <a:r>
              <a:rPr lang="en-IN" sz="1300" b="1" dirty="0">
                <a:latin typeface="Bodoni MT" pitchFamily="18" charset="0"/>
                <a:cs typeface="+mn-cs"/>
                <a:hlinkClick r:id="rId4"/>
              </a:rPr>
              <a:t>Back Pain</a:t>
            </a:r>
            <a:endParaRPr lang="en-IN" sz="1300" b="1" dirty="0">
              <a:latin typeface="Bodoni MT" pitchFamily="18" charset="0"/>
              <a:cs typeface="+mn-cs"/>
            </a:endParaRPr>
          </a:p>
          <a:p>
            <a:pPr fontAlgn="auto">
              <a:spcBef>
                <a:spcPts val="0"/>
              </a:spcBef>
              <a:spcAft>
                <a:spcPts val="0"/>
              </a:spcAft>
              <a:defRPr/>
            </a:pPr>
            <a:r>
              <a:rPr lang="en-IN" sz="1300" dirty="0">
                <a:latin typeface="Bodoni MT" pitchFamily="18" charset="0"/>
                <a:cs typeface="+mn-cs"/>
              </a:rPr>
              <a:t>A sedentary lifestyle, poor posture, and daily travel can cause persistent back pain. You no longer need to live with that pain and lead a restrictive life. Just get in touch with us and allow us to relieve you of your pain with the help of qualified and well trained physiotherapist, at the comfort of your home.</a:t>
            </a:r>
          </a:p>
          <a:p>
            <a:pPr fontAlgn="auto">
              <a:spcBef>
                <a:spcPts val="0"/>
              </a:spcBef>
              <a:spcAft>
                <a:spcPts val="0"/>
              </a:spcAft>
              <a:defRPr/>
            </a:pPr>
            <a:r>
              <a:rPr lang="en-IN" sz="1300" b="1" dirty="0">
                <a:latin typeface="Bodoni MT" pitchFamily="18" charset="0"/>
                <a:cs typeface="+mn-cs"/>
              </a:rPr>
              <a:t>Chronic Obstructive Pulmonary Disease</a:t>
            </a:r>
          </a:p>
          <a:p>
            <a:pPr fontAlgn="auto">
              <a:spcBef>
                <a:spcPts val="0"/>
              </a:spcBef>
              <a:spcAft>
                <a:spcPts val="0"/>
              </a:spcAft>
              <a:defRPr/>
            </a:pPr>
            <a:r>
              <a:rPr lang="en-IN" sz="1300" dirty="0">
                <a:latin typeface="Bodoni MT" pitchFamily="18" charset="0"/>
                <a:cs typeface="+mn-cs"/>
              </a:rPr>
              <a:t>Physiotherapy works as part of multi disciplinary rehabilitation program and has been seen to be an effective intervention for patients suffering from Chronic Obstructive Pulmonary Disease</a:t>
            </a:r>
          </a:p>
          <a:p>
            <a:pPr fontAlgn="auto">
              <a:spcBef>
                <a:spcPts val="0"/>
              </a:spcBef>
              <a:spcAft>
                <a:spcPts val="0"/>
              </a:spcAft>
              <a:defRPr/>
            </a:pPr>
            <a:r>
              <a:rPr lang="en-IN" sz="1300" b="1" dirty="0">
                <a:latin typeface="Bodoni MT" pitchFamily="18" charset="0"/>
                <a:cs typeface="+mn-cs"/>
              </a:rPr>
              <a:t>Paediatric Physiotherapy</a:t>
            </a:r>
          </a:p>
          <a:p>
            <a:pPr fontAlgn="auto">
              <a:spcBef>
                <a:spcPts val="0"/>
              </a:spcBef>
              <a:spcAft>
                <a:spcPts val="0"/>
              </a:spcAft>
              <a:defRPr/>
            </a:pPr>
            <a:r>
              <a:rPr lang="en-IN" sz="1300" dirty="0">
                <a:latin typeface="Bodoni MT" pitchFamily="18" charset="0"/>
                <a:cs typeface="+mn-cs"/>
              </a:rPr>
              <a:t>Physiotherapy plays a key role in helping a child with impairment reach their potential. It seeks to promote and maintain the child’s physical, psychological and social well being.</a:t>
            </a:r>
            <a:r>
              <a:rPr lang="en-IN" sz="1300" b="1" dirty="0">
                <a:latin typeface="Bodoni MT" pitchFamily="18" charset="0"/>
                <a:cs typeface="+mn-cs"/>
              </a:rPr>
              <a:t> Asthma</a:t>
            </a:r>
          </a:p>
          <a:p>
            <a:pPr fontAlgn="auto">
              <a:spcBef>
                <a:spcPts val="0"/>
              </a:spcBef>
              <a:spcAft>
                <a:spcPts val="0"/>
              </a:spcAft>
              <a:defRPr/>
            </a:pPr>
            <a:r>
              <a:rPr lang="en-IN" sz="1300" dirty="0">
                <a:latin typeface="Bodoni MT" pitchFamily="18" charset="0"/>
                <a:cs typeface="+mn-cs"/>
              </a:rPr>
              <a:t>Physiotherapy helps respiratory muscle training, which reduces the onset of asthma attacks and improves a person’s breathing and physical abilities.</a:t>
            </a:r>
          </a:p>
          <a:p>
            <a:pPr fontAlgn="auto">
              <a:spcBef>
                <a:spcPts val="0"/>
              </a:spcBef>
              <a:spcAft>
                <a:spcPts val="0"/>
              </a:spcAft>
              <a:defRPr/>
            </a:pPr>
            <a:r>
              <a:rPr lang="en-IN" sz="1300" b="1" dirty="0">
                <a:latin typeface="Bodoni MT" pitchFamily="18" charset="0"/>
                <a:cs typeface="+mn-cs"/>
              </a:rPr>
              <a:t>Respiratory</a:t>
            </a:r>
          </a:p>
          <a:p>
            <a:pPr fontAlgn="auto">
              <a:spcBef>
                <a:spcPts val="0"/>
              </a:spcBef>
              <a:spcAft>
                <a:spcPts val="0"/>
              </a:spcAft>
              <a:defRPr/>
            </a:pPr>
            <a:r>
              <a:rPr lang="en-IN" sz="1300" dirty="0">
                <a:latin typeface="Bodoni MT" pitchFamily="18" charset="0"/>
                <a:cs typeface="+mn-cs"/>
              </a:rPr>
              <a:t>Another major field where </a:t>
            </a:r>
            <a:r>
              <a:rPr lang="en-IN" sz="1300" dirty="0" err="1">
                <a:latin typeface="Bodoni MT" pitchFamily="18" charset="0"/>
                <a:cs typeface="+mn-cs"/>
              </a:rPr>
              <a:t>th</a:t>
            </a:r>
            <a:r>
              <a:rPr lang="en-IN" sz="1300" dirty="0">
                <a:latin typeface="Bodoni MT" pitchFamily="18" charset="0"/>
                <a:cs typeface="+mn-cs"/>
              </a:rPr>
              <a:t> benefits of physiotherapy are used is in respiratory problems like asthma, chronic obstructive pulmonary disease and cystic fibrosis.</a:t>
            </a:r>
          </a:p>
          <a:p>
            <a:pPr fontAlgn="auto">
              <a:spcBef>
                <a:spcPts val="0"/>
              </a:spcBef>
              <a:spcAft>
                <a:spcPts val="0"/>
              </a:spcAft>
              <a:defRPr/>
            </a:pPr>
            <a:r>
              <a:rPr lang="en-IN" sz="1300" b="1" dirty="0">
                <a:latin typeface="Bodoni MT" pitchFamily="18" charset="0"/>
                <a:cs typeface="+mn-cs"/>
                <a:hlinkClick r:id="rId5"/>
              </a:rPr>
              <a:t>Post Surgical Rehab</a:t>
            </a:r>
            <a:endParaRPr lang="en-IN" sz="1300" b="1" dirty="0">
              <a:latin typeface="Bodoni MT" pitchFamily="18" charset="0"/>
              <a:cs typeface="+mn-cs"/>
            </a:endParaRPr>
          </a:p>
          <a:p>
            <a:pPr fontAlgn="auto">
              <a:spcBef>
                <a:spcPts val="0"/>
              </a:spcBef>
              <a:spcAft>
                <a:spcPts val="0"/>
              </a:spcAft>
              <a:defRPr/>
            </a:pPr>
            <a:r>
              <a:rPr lang="en-IN" sz="1300" dirty="0">
                <a:latin typeface="Bodoni MT" pitchFamily="18" charset="0"/>
                <a:cs typeface="+mn-cs"/>
              </a:rPr>
              <a:t>If you have just undergone surgery, physiotherapy at home can help you get back to normal faster. Regain your mobility with our expert in-home physiotherapy treatment.</a:t>
            </a:r>
          </a:p>
          <a:p>
            <a:pPr fontAlgn="auto">
              <a:spcBef>
                <a:spcPts val="0"/>
              </a:spcBef>
              <a:spcAft>
                <a:spcPts val="0"/>
              </a:spcAft>
              <a:defRPr/>
            </a:pPr>
            <a:endParaRPr lang="en-IN" sz="1400" dirty="0">
              <a:latin typeface="+mn-lt"/>
              <a:cs typeface="+mn-cs"/>
            </a:endParaRPr>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429</TotalTime>
  <Words>3041</Words>
  <Application>Microsoft Office PowerPoint</Application>
  <PresentationFormat>On-screen Show (4:3)</PresentationFormat>
  <Paragraphs>278</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Tw Cen MT</vt:lpstr>
      <vt:lpstr>Wingdings</vt:lpstr>
      <vt:lpstr>Wingdings 2</vt:lpstr>
      <vt:lpstr>Calibri</vt:lpstr>
      <vt:lpstr>Concourse</vt:lpstr>
      <vt:lpstr>Slide 1</vt:lpstr>
      <vt:lpstr>Slide 2</vt:lpstr>
      <vt:lpstr>Slide 3</vt:lpstr>
      <vt:lpstr>OUR SERVICES</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shikha</dc:creator>
  <cp:lastModifiedBy>SKM</cp:lastModifiedBy>
  <cp:revision>43</cp:revision>
  <dcterms:created xsi:type="dcterms:W3CDTF">2020-08-31T07:33:01Z</dcterms:created>
  <dcterms:modified xsi:type="dcterms:W3CDTF">2020-09-03T11:47:51Z</dcterms:modified>
</cp:coreProperties>
</file>